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56" r:id="rId2"/>
    <p:sldId id="262" r:id="rId3"/>
    <p:sldId id="257" r:id="rId4"/>
    <p:sldId id="258" r:id="rId5"/>
    <p:sldId id="259" r:id="rId6"/>
    <p:sldId id="263" r:id="rId7"/>
    <p:sldId id="264" r:id="rId8"/>
    <p:sldId id="273" r:id="rId9"/>
    <p:sldId id="265" r:id="rId10"/>
    <p:sldId id="270" r:id="rId11"/>
    <p:sldId id="261" r:id="rId12"/>
    <p:sldId id="260" r:id="rId13"/>
    <p:sldId id="269" r:id="rId14"/>
    <p:sldId id="267" r:id="rId15"/>
    <p:sldId id="266"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77" autoAdjust="0"/>
  </p:normalViewPr>
  <p:slideViewPr>
    <p:cSldViewPr>
      <p:cViewPr>
        <p:scale>
          <a:sx n="90" d="100"/>
          <a:sy n="90" d="100"/>
        </p:scale>
        <p:origin x="-594" y="-156"/>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usteen:Worcester%20Regionalization%20Project:Strategic%20Planning:CMRPHA%20Budget-0905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CMRPHA FY14 Operating Budget</a:t>
            </a:r>
          </a:p>
        </c:rich>
      </c:tx>
      <c:layout>
        <c:manualLayout>
          <c:xMode val="edge"/>
          <c:yMode val="edge"/>
          <c:x val="0.26752652927953385"/>
          <c:y val="4.5022511255627812E-2"/>
        </c:manualLayout>
      </c:layout>
      <c:overlay val="0"/>
    </c:title>
    <c:autoTitleDeleted val="0"/>
    <c:plotArea>
      <c:layout/>
      <c:pieChart>
        <c:varyColors val="1"/>
        <c:ser>
          <c:idx val="0"/>
          <c:order val="0"/>
          <c:dLbls>
            <c:dLbl>
              <c:idx val="0"/>
              <c:layout>
                <c:manualLayout>
                  <c:x val="-0.15184518203167188"/>
                  <c:y val="0.15476379922244587"/>
                </c:manualLayout>
              </c:layout>
              <c:tx>
                <c:rich>
                  <a:bodyPr/>
                  <a:lstStyle/>
                  <a:p>
                    <a:r>
                      <a:rPr lang="en-US" dirty="0"/>
                      <a:t>Worcester </a:t>
                    </a:r>
                  </a:p>
                </c:rich>
              </c:tx>
              <c:showLegendKey val="0"/>
              <c:showVal val="0"/>
              <c:showCatName val="1"/>
              <c:showSerName val="0"/>
              <c:showPercent val="0"/>
              <c:showBubbleSize val="0"/>
            </c:dLbl>
            <c:dLbl>
              <c:idx val="1"/>
              <c:layout/>
              <c:tx>
                <c:rich>
                  <a:bodyPr/>
                  <a:lstStyle/>
                  <a:p>
                    <a:r>
                      <a:rPr lang="en-US"/>
                      <a:t>Shrewsbury </a:t>
                    </a:r>
                  </a:p>
                </c:rich>
              </c:tx>
              <c:showLegendKey val="0"/>
              <c:showVal val="0"/>
              <c:showCatName val="1"/>
              <c:showSerName val="0"/>
              <c:showPercent val="0"/>
              <c:showBubbleSize val="0"/>
            </c:dLbl>
            <c:dLbl>
              <c:idx val="2"/>
              <c:layout>
                <c:manualLayout>
                  <c:x val="-1.7944467467882304E-2"/>
                  <c:y val="-1.0197815443154647E-2"/>
                </c:manualLayout>
              </c:layout>
              <c:tx>
                <c:rich>
                  <a:bodyPr/>
                  <a:lstStyle/>
                  <a:p>
                    <a:r>
                      <a:rPr lang="en-US"/>
                      <a:t>Millbury </a:t>
                    </a:r>
                  </a:p>
                </c:rich>
              </c:tx>
              <c:showLegendKey val="0"/>
              <c:showVal val="0"/>
              <c:showCatName val="1"/>
              <c:showSerName val="0"/>
              <c:showPercent val="0"/>
              <c:showBubbleSize val="0"/>
            </c:dLbl>
            <c:dLbl>
              <c:idx val="3"/>
              <c:layout>
                <c:manualLayout>
                  <c:x val="-1.9040048223637116E-2"/>
                  <c:y val="-1.0584032173567097E-3"/>
                </c:manualLayout>
              </c:layout>
              <c:tx>
                <c:rich>
                  <a:bodyPr/>
                  <a:lstStyle/>
                  <a:p>
                    <a:r>
                      <a:rPr lang="en-US" dirty="0"/>
                      <a:t>Leicester </a:t>
                    </a:r>
                  </a:p>
                </c:rich>
              </c:tx>
              <c:showLegendKey val="0"/>
              <c:showVal val="0"/>
              <c:showCatName val="1"/>
              <c:showSerName val="0"/>
              <c:showPercent val="0"/>
              <c:showBubbleSize val="0"/>
            </c:dLbl>
            <c:dLbl>
              <c:idx val="4"/>
              <c:layout/>
              <c:tx>
                <c:rich>
                  <a:bodyPr/>
                  <a:lstStyle/>
                  <a:p>
                    <a:r>
                      <a:rPr lang="en-US"/>
                      <a:t>Holden </a:t>
                    </a:r>
                  </a:p>
                </c:rich>
              </c:tx>
              <c:showLegendKey val="0"/>
              <c:showVal val="0"/>
              <c:showCatName val="1"/>
              <c:showSerName val="0"/>
              <c:showPercent val="0"/>
              <c:showBubbleSize val="0"/>
            </c:dLbl>
            <c:dLbl>
              <c:idx val="5"/>
              <c:layout/>
              <c:tx>
                <c:rich>
                  <a:bodyPr/>
                  <a:lstStyle/>
                  <a:p>
                    <a:r>
                      <a:rPr lang="en-US"/>
                      <a:t>West Boylston </a:t>
                    </a:r>
                  </a:p>
                </c:rich>
              </c:tx>
              <c:showLegendKey val="0"/>
              <c:showVal val="0"/>
              <c:showCatName val="1"/>
              <c:showSerName val="0"/>
              <c:showPercent val="0"/>
              <c:showBubbleSize val="0"/>
            </c:dLbl>
            <c:dLbl>
              <c:idx val="6"/>
              <c:layout>
                <c:manualLayout>
                  <c:x val="0.15238443280714312"/>
                  <c:y val="2.7007795236200779E-2"/>
                </c:manualLayout>
              </c:layout>
              <c:tx>
                <c:rich>
                  <a:bodyPr/>
                  <a:lstStyle/>
                  <a:p>
                    <a:r>
                      <a:rPr lang="en-US" dirty="0"/>
                      <a:t>Contracts/Grants </a:t>
                    </a:r>
                  </a:p>
                </c:rich>
              </c:tx>
              <c:showLegendKey val="0"/>
              <c:showVal val="0"/>
              <c:showCatName val="1"/>
              <c:showSerName val="0"/>
              <c:showPercent val="0"/>
              <c:showBubbleSize val="0"/>
            </c:dLbl>
            <c:txPr>
              <a:bodyPr/>
              <a:lstStyle/>
              <a:p>
                <a:pPr>
                  <a:defRPr sz="1100"/>
                </a:pPr>
                <a:endParaRPr lang="en-US"/>
              </a:p>
            </c:txPr>
            <c:showLegendKey val="0"/>
            <c:showVal val="0"/>
            <c:showCatName val="1"/>
            <c:showSerName val="0"/>
            <c:showPercent val="0"/>
            <c:showBubbleSize val="0"/>
            <c:showLeaderLines val="0"/>
          </c:dLbls>
          <c:cat>
            <c:strRef>
              <c:f>Sheet1!$A$51:$A$57</c:f>
              <c:strCache>
                <c:ptCount val="7"/>
                <c:pt idx="0">
                  <c:v>Worcester - $362,394</c:v>
                </c:pt>
                <c:pt idx="1">
                  <c:v>Shrewsbury - $100,500</c:v>
                </c:pt>
                <c:pt idx="2">
                  <c:v>Millbury - $34,000</c:v>
                </c:pt>
                <c:pt idx="3">
                  <c:v>Leicester - $55,000</c:v>
                </c:pt>
                <c:pt idx="4">
                  <c:v>Holden - $69,000</c:v>
                </c:pt>
                <c:pt idx="5">
                  <c:v>West Boylston - $31,500</c:v>
                </c:pt>
                <c:pt idx="6">
                  <c:v>Contracts/Grants - $583,453</c:v>
                </c:pt>
              </c:strCache>
            </c:strRef>
          </c:cat>
          <c:val>
            <c:numRef>
              <c:f>Sheet1!$B$51:$B$57</c:f>
              <c:numCache>
                <c:formatCode>_(\$* #,##0.00_);_(\$* \(#,##0.00\);_(\$* "-"??_);_(@_)</c:formatCode>
                <c:ptCount val="7"/>
                <c:pt idx="0">
                  <c:v>362394</c:v>
                </c:pt>
                <c:pt idx="1">
                  <c:v>100500</c:v>
                </c:pt>
                <c:pt idx="2">
                  <c:v>34000</c:v>
                </c:pt>
                <c:pt idx="3">
                  <c:v>55000</c:v>
                </c:pt>
                <c:pt idx="4">
                  <c:v>69000</c:v>
                </c:pt>
                <c:pt idx="5">
                  <c:v>31500</c:v>
                </c:pt>
                <c:pt idx="6">
                  <c:v>583453</c:v>
                </c:pt>
              </c:numCache>
            </c:numRef>
          </c:val>
        </c:ser>
        <c:dLbls>
          <c:showLegendKey val="0"/>
          <c:showVal val="0"/>
          <c:showCatName val="1"/>
          <c:showSerName val="0"/>
          <c:showPercent val="0"/>
          <c:showBubbleSize val="0"/>
          <c:showLeaderLines val="0"/>
        </c:dLbls>
        <c:firstSliceAng val="0"/>
      </c:pieChart>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93B704-0C4C-467D-98BB-0DC285FBF498}" type="datetimeFigureOut">
              <a:rPr lang="en-US" smtClean="0"/>
              <a:t>10/3/2013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3A0B0-2A3B-4DF3-9C8F-F50B7AFB230F}" type="slidenum">
              <a:rPr lang="en-US" smtClean="0"/>
              <a:t>‹#›</a:t>
            </a:fld>
            <a:endParaRPr lang="en-US"/>
          </a:p>
        </p:txBody>
      </p:sp>
    </p:spTree>
    <p:extLst>
      <p:ext uri="{BB962C8B-B14F-4D97-AF65-F5344CB8AC3E}">
        <p14:creationId xmlns:p14="http://schemas.microsoft.com/office/powerpoint/2010/main" val="320195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Developed in 2013</a:t>
            </a:r>
            <a:r>
              <a:rPr lang="en-US" baseline="0" dirty="0" smtClean="0"/>
              <a:t> as part of the Alliance’s strategic planning process</a:t>
            </a:r>
          </a:p>
          <a:p>
            <a:endParaRPr lang="en-US" baseline="0" dirty="0" smtClean="0"/>
          </a:p>
          <a:p>
            <a:r>
              <a:rPr lang="en-US" baseline="0" dirty="0" smtClean="0"/>
              <a:t>Public Health is more than regulatory responsibilities-the CMRPHA places equal value on community health, emergency preparedness, communicable disease control, and environmental health. </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2</a:t>
            </a:fld>
            <a:endParaRPr lang="en-US"/>
          </a:p>
        </p:txBody>
      </p:sp>
    </p:spTree>
    <p:extLst>
      <p:ext uri="{BB962C8B-B14F-4D97-AF65-F5344CB8AC3E}">
        <p14:creationId xmlns:p14="http://schemas.microsoft.com/office/powerpoint/2010/main" val="3561909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Total Operating Budget for the CMRPHA = $ 1,372,847</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Municipal Contributions = $652,394</a:t>
            </a:r>
          </a:p>
          <a:p>
            <a:pPr lvl="0"/>
            <a:r>
              <a:rPr lang="en-US" sz="1200" kern="1200" dirty="0" smtClean="0">
                <a:solidFill>
                  <a:schemeClr val="tx1"/>
                </a:solidFill>
                <a:effectLst/>
                <a:latin typeface="+mn-lt"/>
                <a:ea typeface="+mn-ea"/>
                <a:cs typeface="+mn-cs"/>
              </a:rPr>
              <a:t>Grants = $ 583,453 (excluding project-related expenses and contract positions)</a:t>
            </a:r>
          </a:p>
          <a:p>
            <a:pPr lvl="0"/>
            <a:r>
              <a:rPr lang="en-US" sz="1200" kern="1200" dirty="0" smtClean="0">
                <a:solidFill>
                  <a:schemeClr val="tx1"/>
                </a:solidFill>
                <a:effectLst/>
                <a:latin typeface="+mn-lt"/>
                <a:ea typeface="+mn-ea"/>
                <a:cs typeface="+mn-cs"/>
              </a:rPr>
              <a:t>Contracts/grants figure does not include $661,506 for county-wide emergency preparedness funds and approximately $317,617 for grant-related expenses</a:t>
            </a:r>
          </a:p>
          <a:p>
            <a:pPr lvl="0"/>
            <a:r>
              <a:rPr lang="en-US" sz="1200" kern="1200" dirty="0" smtClean="0">
                <a:solidFill>
                  <a:schemeClr val="tx1"/>
                </a:solidFill>
                <a:effectLst/>
                <a:latin typeface="+mn-lt"/>
                <a:ea typeface="+mn-ea"/>
                <a:cs typeface="+mn-cs"/>
              </a:rPr>
              <a:t>Contracts/grant figure excludes 3 new grants since beginning of the year ($137,000)</a:t>
            </a:r>
          </a:p>
          <a:p>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13</a:t>
            </a:fld>
            <a:endParaRPr lang="en-US"/>
          </a:p>
        </p:txBody>
      </p:sp>
    </p:spTree>
    <p:extLst>
      <p:ext uri="{BB962C8B-B14F-4D97-AF65-F5344CB8AC3E}">
        <p14:creationId xmlns:p14="http://schemas.microsoft.com/office/powerpoint/2010/main" val="1095496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Total Grant Revenue = </a:t>
            </a:r>
            <a:r>
              <a:rPr lang="en-US" sz="1200" kern="1200" dirty="0" smtClean="0">
                <a:solidFill>
                  <a:schemeClr val="tx1"/>
                </a:solidFill>
                <a:effectLst/>
                <a:latin typeface="+mn-lt"/>
                <a:ea typeface="+mn-ea"/>
                <a:cs typeface="+mn-cs"/>
              </a:rPr>
              <a:t>$1,699,576</a:t>
            </a:r>
          </a:p>
          <a:p>
            <a:pPr marL="171450" indent="-171450">
              <a:buFont typeface="Arial" pitchFamily="34" charset="0"/>
              <a:buChar char="•"/>
            </a:pPr>
            <a:r>
              <a:rPr lang="en-US" sz="1200" kern="1200" dirty="0" smtClean="0">
                <a:solidFill>
                  <a:schemeClr val="tx1"/>
                </a:solidFill>
                <a:effectLst/>
                <a:latin typeface="+mn-lt"/>
                <a:ea typeface="+mn-ea"/>
                <a:cs typeface="+mn-cs"/>
              </a:rPr>
              <a:t>Regional emergency preparedness = $661,516</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0" indent="0">
              <a:buFont typeface="Arial" pitchFamily="34" charset="0"/>
              <a:buNone/>
            </a:pPr>
            <a:r>
              <a:rPr lang="en-US" sz="1200" kern="1200" dirty="0" smtClean="0">
                <a:solidFill>
                  <a:schemeClr val="tx1"/>
                </a:solidFill>
                <a:effectLst/>
                <a:latin typeface="+mn-lt"/>
                <a:ea typeface="+mn-ea"/>
                <a:cs typeface="+mn-cs"/>
              </a:rPr>
              <a:t>These funds are in addition to the monies in the operating budget</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14</a:t>
            </a:fld>
            <a:endParaRPr lang="en-US"/>
          </a:p>
        </p:txBody>
      </p:sp>
    </p:spTree>
    <p:extLst>
      <p:ext uri="{BB962C8B-B14F-4D97-AF65-F5344CB8AC3E}">
        <p14:creationId xmlns:p14="http://schemas.microsoft.com/office/powerpoint/2010/main" val="322361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a recommendation of the 2009</a:t>
            </a:r>
            <a:r>
              <a:rPr lang="en-US" baseline="0" dirty="0" smtClean="0"/>
              <a:t> Public Health Task Force Report; Great time for CMRPHA to undertake the accreditation process because going through the standards and measures allows us to think strategically about the way that we operate and gives us an opportunity to make strategic improvements</a:t>
            </a:r>
          </a:p>
          <a:p>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15</a:t>
            </a:fld>
            <a:endParaRPr lang="en-US"/>
          </a:p>
        </p:txBody>
      </p:sp>
    </p:spTree>
    <p:extLst>
      <p:ext uri="{BB962C8B-B14F-4D97-AF65-F5344CB8AC3E}">
        <p14:creationId xmlns:p14="http://schemas.microsoft.com/office/powerpoint/2010/main" val="3343544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1+2) By pooling resources from 6 municipalities CMRPHA towns are able to provide a wider range</a:t>
            </a:r>
            <a:r>
              <a:rPr lang="en-US" baseline="0" dirty="0" smtClean="0"/>
              <a:t> of services including CH, EH, EP &amp; Comm. Dis; more grant options b/c of increased availability of knowledge/expertise &amp; administrative capacity to administer them </a:t>
            </a:r>
          </a:p>
          <a:p>
            <a:pPr marL="0" indent="0">
              <a:buNone/>
            </a:pPr>
            <a:r>
              <a:rPr lang="en-US" dirty="0" smtClean="0"/>
              <a:t>3) CMRPHA</a:t>
            </a:r>
            <a:r>
              <a:rPr lang="en-US" baseline="0" dirty="0" smtClean="0"/>
              <a:t> encourages staff cross training and has more capacity to provide coverage Ex/ extra staff to assist inspectors so that routine food inspections are not behind etc. </a:t>
            </a:r>
            <a:r>
              <a:rPr lang="en-US" dirty="0" smtClean="0"/>
              <a:t> </a:t>
            </a:r>
          </a:p>
          <a:p>
            <a:pPr marL="0" indent="0">
              <a:buNone/>
            </a:pPr>
            <a:endParaRPr lang="en-US" dirty="0" smtClean="0"/>
          </a:p>
          <a:p>
            <a:pPr marL="0" indent="0">
              <a:buNone/>
            </a:pPr>
            <a:r>
              <a:rPr lang="en-US" dirty="0" smtClean="0"/>
              <a:t>These</a:t>
            </a:r>
            <a:r>
              <a:rPr lang="en-US" baseline="0" dirty="0" smtClean="0"/>
              <a:t> factors lead to a stronger regional system with an increased ability to perform routine functions but also to systematically monitor and respond to changes in the population’s health status </a:t>
            </a:r>
            <a:r>
              <a:rPr lang="en-US" baseline="0" dirty="0" err="1" smtClean="0"/>
              <a:t>ie</a:t>
            </a:r>
            <a:r>
              <a:rPr lang="en-US" baseline="0" dirty="0" smtClean="0"/>
              <a:t>-the CHA/CHIP process</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16</a:t>
            </a:fld>
            <a:endParaRPr lang="en-US"/>
          </a:p>
        </p:txBody>
      </p:sp>
    </p:spTree>
    <p:extLst>
      <p:ext uri="{BB962C8B-B14F-4D97-AF65-F5344CB8AC3E}">
        <p14:creationId xmlns:p14="http://schemas.microsoft.com/office/powerpoint/2010/main" val="409972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BAA7A8-513F-463A-89D8-32587FAEB93E}" type="slidenum">
              <a:rPr lang="en-US"/>
              <a:pPr eaLnBrk="1" hangingPunct="1"/>
              <a:t>3</a:t>
            </a:fld>
            <a:endParaRPr lang="en-US"/>
          </a:p>
        </p:txBody>
      </p:sp>
      <p:sp>
        <p:nvSpPr>
          <p:cNvPr id="4099" name="Rectangle 2"/>
          <p:cNvSpPr>
            <a:spLocks noGrp="1" noRot="1" noChangeAspect="1" noTextEdit="1"/>
          </p:cNvSpPr>
          <p:nvPr>
            <p:ph type="sldImg"/>
          </p:nvPr>
        </p:nvSpPr>
        <p:spPr>
          <a:ln/>
        </p:spPr>
      </p:sp>
      <p:sp>
        <p:nvSpPr>
          <p:cNvPr id="4100" name="Rectangle 3"/>
          <p:cNvSpPr>
            <a:spLocks noGrp="1"/>
          </p:cNvSpPr>
          <p:nvPr>
            <p:ph type="body" idx="1"/>
          </p:nvPr>
        </p:nvSpPr>
        <p:spPr>
          <a:noFill/>
        </p:spPr>
        <p:txBody>
          <a:bodyPr/>
          <a:lstStyle/>
          <a:p>
            <a:pPr defTabSz="457200" eaLnBrk="1" hangingPunct="1"/>
            <a:r>
              <a:rPr lang="en-US" dirty="0" smtClean="0"/>
              <a:t>Major goal of the CMRPHA</a:t>
            </a:r>
            <a:r>
              <a:rPr lang="en-US" baseline="0" dirty="0" smtClean="0"/>
              <a:t> is to provide the 10 essential services of public health to the entire region-would not be possible without the alliance </a:t>
            </a:r>
          </a:p>
          <a:p>
            <a:pPr defTabSz="457200" eaLnBrk="1" hangingPunct="1"/>
            <a:endParaRPr lang="en-US" baseline="0" dirty="0" smtClean="0"/>
          </a:p>
          <a:p>
            <a:pPr defTabSz="457200" eaLnBrk="1" hangingPunct="1"/>
            <a:r>
              <a:rPr lang="en-US" dirty="0" smtClean="0"/>
              <a:t>Developed in response to the 1988 IOM report on the state of public health in the U.S.</a:t>
            </a:r>
          </a:p>
          <a:p>
            <a:pPr defTabSz="457200" eaLnBrk="1" hangingPunct="1"/>
            <a:r>
              <a:rPr lang="en-US" dirty="0" smtClean="0"/>
              <a:t>Development of a common framework for understanding the capacities needed to fulfill the mission of public health</a:t>
            </a:r>
          </a:p>
          <a:p>
            <a:pPr defTabSz="457200" eaLnBrk="1" hangingPunct="1"/>
            <a:r>
              <a:rPr lang="en-US" dirty="0" smtClean="0"/>
              <a:t>1988 – 3 core functions of public health</a:t>
            </a:r>
          </a:p>
          <a:p>
            <a:pPr defTabSz="457200" eaLnBrk="1" hangingPunct="1"/>
            <a:r>
              <a:rPr lang="en-US" u="sng" dirty="0" smtClean="0"/>
              <a:t>Assessment</a:t>
            </a:r>
          </a:p>
          <a:p>
            <a:pPr defTabSz="457200" eaLnBrk="1" hangingPunct="1">
              <a:buFontTx/>
              <a:buChar char="•"/>
            </a:pPr>
            <a:r>
              <a:rPr lang="en-US" dirty="0" smtClean="0"/>
              <a:t>Monitoring health status to identify health issues</a:t>
            </a:r>
          </a:p>
          <a:p>
            <a:pPr defTabSz="457200" eaLnBrk="1" hangingPunct="1">
              <a:buFontTx/>
              <a:buChar char="•"/>
            </a:pPr>
            <a:r>
              <a:rPr lang="en-US" dirty="0" smtClean="0"/>
              <a:t>Investigation/diagnosis of health issues and hazards </a:t>
            </a:r>
          </a:p>
          <a:p>
            <a:pPr defTabSz="457200" eaLnBrk="1" hangingPunct="1"/>
            <a:r>
              <a:rPr lang="en-US" u="sng" dirty="0" smtClean="0"/>
              <a:t>Assurance</a:t>
            </a:r>
          </a:p>
          <a:p>
            <a:pPr defTabSz="457200" eaLnBrk="1" hangingPunct="1">
              <a:buFontTx/>
              <a:buChar char="•"/>
            </a:pPr>
            <a:r>
              <a:rPr lang="en-US" dirty="0" smtClean="0"/>
              <a:t>Assures the community can count on a competent public and personal care workforce </a:t>
            </a:r>
          </a:p>
          <a:p>
            <a:pPr defTabSz="457200" eaLnBrk="1" hangingPunct="1">
              <a:buFontTx/>
              <a:buChar char="•"/>
            </a:pPr>
            <a:r>
              <a:rPr lang="en-US" dirty="0" smtClean="0"/>
              <a:t>Links people to personal health services </a:t>
            </a:r>
          </a:p>
          <a:p>
            <a:pPr defTabSz="457200" eaLnBrk="1" hangingPunct="1"/>
            <a:r>
              <a:rPr lang="en-US" u="sng" dirty="0" smtClean="0"/>
              <a:t>Policy Development</a:t>
            </a:r>
          </a:p>
          <a:p>
            <a:pPr defTabSz="457200" eaLnBrk="1" hangingPunct="1">
              <a:buFontTx/>
              <a:buChar char="•"/>
            </a:pPr>
            <a:r>
              <a:rPr lang="en-US" dirty="0" smtClean="0"/>
              <a:t>Develop policies and plans that support health</a:t>
            </a:r>
          </a:p>
          <a:p>
            <a:pPr defTabSz="457200" eaLnBrk="1" hangingPunct="1">
              <a:buFontTx/>
              <a:buChar char="•"/>
            </a:pPr>
            <a:r>
              <a:rPr lang="en-US" dirty="0" smtClean="0"/>
              <a:t>Enforce laws and regulations that protect health and ensure safety</a:t>
            </a:r>
          </a:p>
          <a:p>
            <a:pPr defTabSz="457200" eaLnBrk="1" hangingPunct="1"/>
            <a:endParaRPr lang="en-US" dirty="0" smtClean="0"/>
          </a:p>
          <a:p>
            <a:pPr defTabSz="457200" eaLnBrk="1" hangingPunct="1"/>
            <a:r>
              <a:rPr lang="en-US" dirty="0" smtClean="0"/>
              <a:t>1994 – development of the 10 essential public health services framework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DIG-awarded</a:t>
            </a:r>
            <a:r>
              <a:rPr lang="en-US" baseline="0" dirty="0" smtClean="0"/>
              <a:t> by </a:t>
            </a:r>
            <a:r>
              <a:rPr lang="en-US" baseline="0" dirty="0" err="1" smtClean="0"/>
              <a:t>MassDPH</a:t>
            </a:r>
            <a:r>
              <a:rPr lang="en-US" baseline="0" dirty="0" smtClean="0"/>
              <a:t> to several regions in the state to fund regionalization in an effort to address reduce disparities in the capacity of local public health agencies and strengthen workforce qualifications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4</a:t>
            </a:fld>
            <a:endParaRPr lang="en-US"/>
          </a:p>
        </p:txBody>
      </p:sp>
    </p:spTree>
    <p:extLst>
      <p:ext uri="{BB962C8B-B14F-4D97-AF65-F5344CB8AC3E}">
        <p14:creationId xmlns:p14="http://schemas.microsoft.com/office/powerpoint/2010/main" val="849977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5</a:t>
            </a:fld>
            <a:endParaRPr lang="en-US"/>
          </a:p>
        </p:txBody>
      </p:sp>
    </p:spTree>
    <p:extLst>
      <p:ext uri="{BB962C8B-B14F-4D97-AF65-F5344CB8AC3E}">
        <p14:creationId xmlns:p14="http://schemas.microsoft.com/office/powerpoint/2010/main" val="3533803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CMRPHA is building</a:t>
            </a:r>
            <a:r>
              <a:rPr lang="en-US" baseline="0" dirty="0" smtClean="0"/>
              <a:t> a culture of continuous quality improvement through various efforts-standardization, workforce development, accreditation etc. </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6</a:t>
            </a:fld>
            <a:endParaRPr lang="en-US"/>
          </a:p>
        </p:txBody>
      </p:sp>
    </p:spTree>
    <p:extLst>
      <p:ext uri="{BB962C8B-B14F-4D97-AF65-F5344CB8AC3E}">
        <p14:creationId xmlns:p14="http://schemas.microsoft.com/office/powerpoint/2010/main" val="86464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RWJ</a:t>
            </a:r>
            <a:r>
              <a:rPr lang="en-US" baseline="0" dirty="0" smtClean="0"/>
              <a:t> is a 2 year grant to supporting quality improvement efforts; CMRPHA is actively working toward the goals &amp; objectives outlined here to improve service delivery. </a:t>
            </a:r>
          </a:p>
          <a:p>
            <a:endParaRPr lang="en-US" baseline="0" dirty="0" smtClean="0"/>
          </a:p>
          <a:p>
            <a:r>
              <a:rPr lang="en-US" baseline="0" dirty="0" smtClean="0"/>
              <a:t>-To date we have completed a review of each community’s fee structure (1.2b) and are making progress with accreditation (2.2); we have also begun a time motion analysis of our environmental health staff (1.1b) in an effort to quantify the amount of resources required for these programs (food inspections, housing etc.) to maximize efficiency and cost-effectiveness </a:t>
            </a:r>
          </a:p>
          <a:p>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7</a:t>
            </a:fld>
            <a:endParaRPr lang="en-US"/>
          </a:p>
        </p:txBody>
      </p:sp>
    </p:spTree>
    <p:extLst>
      <p:ext uri="{BB962C8B-B14F-4D97-AF65-F5344CB8AC3E}">
        <p14:creationId xmlns:p14="http://schemas.microsoft.com/office/powerpoint/2010/main" val="2580011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list</a:t>
            </a:r>
            <a:r>
              <a:rPr lang="en-US" baseline="0" dirty="0" smtClean="0"/>
              <a:t> is not comprehensive-each of these mandates have multiple parts and the state mandated functions are mainly related to EH and </a:t>
            </a:r>
            <a:r>
              <a:rPr lang="en-US" baseline="0" dirty="0" err="1" smtClean="0"/>
              <a:t>Comm</a:t>
            </a:r>
            <a:r>
              <a:rPr lang="en-US" baseline="0" dirty="0" smtClean="0"/>
              <a:t> Diseases, the CMRPHA has mandates to do CH/EP through </a:t>
            </a:r>
            <a:r>
              <a:rPr lang="en-US" baseline="0" smtClean="0"/>
              <a:t>grant deliverables </a:t>
            </a:r>
          </a:p>
          <a:p>
            <a:endParaRPr lang="en-US" baseline="0" dirty="0" smtClean="0"/>
          </a:p>
          <a:p>
            <a:r>
              <a:rPr lang="en-US" baseline="0" dirty="0" smtClean="0"/>
              <a:t>CMRPHA also has regional mandates through IMAs to provide health education, interact with the media, provide technical assistance regarding policy development etc.  </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8</a:t>
            </a:fld>
            <a:endParaRPr lang="en-US"/>
          </a:p>
        </p:txBody>
      </p:sp>
    </p:spTree>
    <p:extLst>
      <p:ext uri="{BB962C8B-B14F-4D97-AF65-F5344CB8AC3E}">
        <p14:creationId xmlns:p14="http://schemas.microsoft.com/office/powerpoint/2010/main" val="2475422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community</a:t>
            </a:r>
            <a:r>
              <a:rPr lang="en-US" baseline="0" dirty="0" smtClean="0"/>
              <a:t> health assessment and community health </a:t>
            </a:r>
            <a:r>
              <a:rPr lang="en-US" baseline="0" smtClean="0"/>
              <a:t>improvement plan</a:t>
            </a:r>
            <a:r>
              <a:rPr lang="en-US" smtClean="0"/>
              <a:t> </a:t>
            </a:r>
            <a:r>
              <a:rPr lang="en-US" dirty="0" smtClean="0"/>
              <a:t>are pre-requisites</a:t>
            </a:r>
            <a:r>
              <a:rPr lang="en-US" baseline="0" dirty="0" smtClean="0"/>
              <a:t> for PHAB accreditation; completed in 2012</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9</a:t>
            </a:fld>
            <a:endParaRPr lang="en-US"/>
          </a:p>
        </p:txBody>
      </p:sp>
    </p:spTree>
    <p:extLst>
      <p:ext uri="{BB962C8B-B14F-4D97-AF65-F5344CB8AC3E}">
        <p14:creationId xmlns:p14="http://schemas.microsoft.com/office/powerpoint/2010/main" val="338986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Organizational</a:t>
            </a:r>
            <a:r>
              <a:rPr lang="en-US" baseline="0" dirty="0" smtClean="0"/>
              <a:t> Structure of Alliance Programs; 3 major areas: Environmental Health, Epidemiology and Nurses, and Community Health</a:t>
            </a:r>
          </a:p>
          <a:p>
            <a:endParaRPr lang="en-US" baseline="0" dirty="0" smtClean="0"/>
          </a:p>
          <a:p>
            <a:r>
              <a:rPr lang="en-US" baseline="0" dirty="0" smtClean="0"/>
              <a:t>Alliance towns have access to all programs and services and </a:t>
            </a:r>
            <a:endParaRPr lang="en-US" dirty="0"/>
          </a:p>
        </p:txBody>
      </p:sp>
      <p:sp>
        <p:nvSpPr>
          <p:cNvPr id="4" name="Slide Number Placeholder 3"/>
          <p:cNvSpPr>
            <a:spLocks noGrp="1"/>
          </p:cNvSpPr>
          <p:nvPr>
            <p:ph type="sldNum" sz="quarter" idx="10"/>
          </p:nvPr>
        </p:nvSpPr>
        <p:spPr/>
        <p:txBody>
          <a:bodyPr/>
          <a:lstStyle/>
          <a:p>
            <a:fld id="{2663A0B0-2A3B-4DF3-9C8F-F50B7AFB230F}" type="slidenum">
              <a:rPr lang="en-US" smtClean="0"/>
              <a:t>11</a:t>
            </a:fld>
            <a:endParaRPr lang="en-US"/>
          </a:p>
        </p:txBody>
      </p:sp>
    </p:spTree>
    <p:extLst>
      <p:ext uri="{BB962C8B-B14F-4D97-AF65-F5344CB8AC3E}">
        <p14:creationId xmlns:p14="http://schemas.microsoft.com/office/powerpoint/2010/main" val="264574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6BEDF0-40A6-4ED0-A87B-0CC6F116AF13}" type="datetimeFigureOut">
              <a:rPr lang="en-US" smtClean="0"/>
              <a:t>10/3/2013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2FE885D-1FD2-430F-A149-31BCC2BB70F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BEDF0-40A6-4ED0-A87B-0CC6F116AF13}"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BEDF0-40A6-4ED0-A87B-0CC6F116AF13}"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BEDF0-40A6-4ED0-A87B-0CC6F116AF13}"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BEDF0-40A6-4ED0-A87B-0CC6F116AF13}"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6BEDF0-40A6-4ED0-A87B-0CC6F116AF13}"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E885D-1FD2-430F-A149-31BCC2BB70F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6BEDF0-40A6-4ED0-A87B-0CC6F116AF13}" type="datetimeFigureOut">
              <a:rPr lang="en-US" smtClean="0"/>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6BEDF0-40A6-4ED0-A87B-0CC6F116AF13}" type="datetimeFigureOut">
              <a:rPr lang="en-US" smtClean="0"/>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BEDF0-40A6-4ED0-A87B-0CC6F116AF13}" type="datetimeFigureOut">
              <a:rPr lang="en-US" smtClean="0"/>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6BEDF0-40A6-4ED0-A87B-0CC6F116AF13}" type="datetimeFigureOut">
              <a:rPr lang="en-US" smtClean="0"/>
              <a:t>10/3/2013</a:t>
            </a:fld>
            <a:endParaRPr lang="en-US"/>
          </a:p>
        </p:txBody>
      </p:sp>
      <p:sp>
        <p:nvSpPr>
          <p:cNvPr id="7" name="Slide Number Placeholder 6"/>
          <p:cNvSpPr>
            <a:spLocks noGrp="1"/>
          </p:cNvSpPr>
          <p:nvPr>
            <p:ph type="sldNum" sz="quarter" idx="12"/>
          </p:nvPr>
        </p:nvSpPr>
        <p:spPr/>
        <p:txBody>
          <a:bodyPr/>
          <a:lstStyle/>
          <a:p>
            <a:fld id="{F2FE885D-1FD2-430F-A149-31BCC2BB70F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BEDF0-40A6-4ED0-A87B-0CC6F116AF13}" type="datetimeFigureOut">
              <a:rPr lang="en-US" smtClean="0"/>
              <a:t>10/3/2013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2FE885D-1FD2-430F-A149-31BCC2BB70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6BEDF0-40A6-4ED0-A87B-0CC6F116AF13}" type="datetimeFigureOut">
              <a:rPr lang="en-US" smtClean="0"/>
              <a:t>10/3/2013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2FE885D-1FD2-430F-A149-31BCC2BB70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Central Massachusetts Regional Public Health Alliance</a:t>
            </a:r>
            <a:endParaRPr lang="en-US" dirty="0"/>
          </a:p>
        </p:txBody>
      </p:sp>
      <p:sp>
        <p:nvSpPr>
          <p:cNvPr id="8" name="Subtitle 7"/>
          <p:cNvSpPr>
            <a:spLocks noGrp="1"/>
          </p:cNvSpPr>
          <p:nvPr>
            <p:ph type="subTitle" idx="1"/>
          </p:nvPr>
        </p:nvSpPr>
        <p:spPr>
          <a:xfrm>
            <a:off x="4741135" y="5029200"/>
            <a:ext cx="3412265" cy="1260629"/>
          </a:xfrm>
        </p:spPr>
        <p:txBody>
          <a:bodyPr>
            <a:normAutofit/>
          </a:bodyPr>
          <a:lstStyle/>
          <a:p>
            <a:endParaRPr lang="en-US" sz="1600" dirty="0" smtClean="0"/>
          </a:p>
          <a:p>
            <a:r>
              <a:rPr lang="en-US" sz="1600" dirty="0" smtClean="0"/>
              <a:t>Michael Hirsh, MD, Commissioner</a:t>
            </a:r>
          </a:p>
          <a:p>
            <a:r>
              <a:rPr lang="en-US" sz="1600" dirty="0" smtClean="0"/>
              <a:t>Derek </a:t>
            </a:r>
            <a:r>
              <a:rPr lang="en-US" sz="1600" dirty="0" smtClean="0"/>
              <a:t>Brindisi </a:t>
            </a:r>
            <a:r>
              <a:rPr lang="en-US" sz="1600" dirty="0" smtClean="0"/>
              <a:t>,</a:t>
            </a:r>
            <a:r>
              <a:rPr lang="en-US" sz="1600" dirty="0"/>
              <a:t> </a:t>
            </a:r>
            <a:r>
              <a:rPr lang="en-US" sz="1600" dirty="0" smtClean="0"/>
              <a:t>MPA, </a:t>
            </a:r>
            <a:r>
              <a:rPr lang="en-US" sz="1600" dirty="0" smtClean="0"/>
              <a:t>Director</a:t>
            </a:r>
            <a:endParaRPr lang="en-US" sz="1600" dirty="0" smtClean="0"/>
          </a:p>
        </p:txBody>
      </p:sp>
      <p:pic>
        <p:nvPicPr>
          <p:cNvPr id="9" name="Picture 2" descr="S:\Health Shared\Alliance Material\allianc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68495"/>
            <a:ext cx="2276475" cy="1943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5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722864"/>
          </a:xfrm>
        </p:spPr>
        <p:txBody>
          <a:bodyPr>
            <a:noAutofit/>
          </a:bodyPr>
          <a:lstStyle/>
          <a:p>
            <a:r>
              <a:rPr lang="en-US" sz="2800" dirty="0" smtClean="0"/>
              <a:t>Community Health Improvement Plan (CHIP)</a:t>
            </a:r>
            <a:endParaRPr lang="en-US" sz="2800" dirty="0"/>
          </a:p>
        </p:txBody>
      </p:sp>
      <p:sp>
        <p:nvSpPr>
          <p:cNvPr id="3" name="Content Placeholder 2"/>
          <p:cNvSpPr>
            <a:spLocks noGrp="1"/>
          </p:cNvSpPr>
          <p:nvPr>
            <p:ph idx="1"/>
          </p:nvPr>
        </p:nvSpPr>
        <p:spPr>
          <a:xfrm>
            <a:off x="1066800" y="1752600"/>
            <a:ext cx="6777317" cy="3508977"/>
          </a:xfrm>
        </p:spPr>
        <p:txBody>
          <a:bodyPr>
            <a:normAutofit fontScale="92500" lnSpcReduction="10000"/>
          </a:bodyPr>
          <a:lstStyle/>
          <a:p>
            <a:r>
              <a:rPr lang="en-US" dirty="0"/>
              <a:t>CHIP involved the synthesis of CHA data to develop a 5 year work plan for the CMRPHA and community partners</a:t>
            </a:r>
          </a:p>
          <a:p>
            <a:pPr lvl="1"/>
            <a:r>
              <a:rPr lang="en-US" dirty="0"/>
              <a:t>5 Priority Areas: Healthy Eating/Active Living, Behavioral Health, Access to Primary Care, Violence/Injury Prevention and Health Equity</a:t>
            </a:r>
          </a:p>
          <a:p>
            <a:pPr lvl="1"/>
            <a:r>
              <a:rPr lang="en-US" dirty="0"/>
              <a:t>Each area has a series of specific objectives and strategies </a:t>
            </a:r>
          </a:p>
          <a:p>
            <a:pPr lvl="1"/>
            <a:r>
              <a:rPr lang="en-US" dirty="0"/>
              <a:t>The department facilitates a workgroup for each of the domains that is responsible for implementing the plan </a:t>
            </a:r>
          </a:p>
          <a:p>
            <a:endParaRPr lang="en-US" dirty="0"/>
          </a:p>
        </p:txBody>
      </p:sp>
    </p:spTree>
    <p:extLst>
      <p:ext uri="{BB962C8B-B14F-4D97-AF65-F5344CB8AC3E}">
        <p14:creationId xmlns:p14="http://schemas.microsoft.com/office/powerpoint/2010/main" val="2641900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483011" y="867297"/>
            <a:ext cx="8212061" cy="5490189"/>
            <a:chOff x="474739" y="990599"/>
            <a:chExt cx="8212061" cy="5490189"/>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760" b="15316"/>
            <a:stretch/>
          </p:blipFill>
          <p:spPr bwMode="auto">
            <a:xfrm>
              <a:off x="533400" y="990599"/>
              <a:ext cx="8153400" cy="5490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a:endCxn id="2050" idx="1"/>
            </p:cNvCxnSpPr>
            <p:nvPr/>
          </p:nvCxnSpPr>
          <p:spPr>
            <a:xfrm>
              <a:off x="533400" y="3200400"/>
              <a:ext cx="0" cy="535294"/>
            </a:xfrm>
            <a:prstGeom prst="line">
              <a:avLst/>
            </a:prstGeom>
          </p:spPr>
          <p:style>
            <a:lnRef idx="1">
              <a:schemeClr val="dk1"/>
            </a:lnRef>
            <a:fillRef idx="0">
              <a:schemeClr val="dk1"/>
            </a:fillRef>
            <a:effectRef idx="0">
              <a:schemeClr val="dk1"/>
            </a:effectRef>
            <a:fontRef idx="minor">
              <a:schemeClr val="tx1"/>
            </a:fontRef>
          </p:style>
        </p:cxnSp>
        <p:sp>
          <p:nvSpPr>
            <p:cNvPr id="25" name="Rectangle 24"/>
            <p:cNvSpPr/>
            <p:nvPr/>
          </p:nvSpPr>
          <p:spPr>
            <a:xfrm>
              <a:off x="474739" y="3705146"/>
              <a:ext cx="139951" cy="743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24971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867" b="5662"/>
          <a:stretch/>
        </p:blipFill>
        <p:spPr bwMode="auto">
          <a:xfrm>
            <a:off x="694660" y="990600"/>
            <a:ext cx="7640357" cy="528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4541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 3"/>
          <p:cNvGraphicFramePr/>
          <p:nvPr>
            <p:extLst>
              <p:ext uri="{D42A27DB-BD31-4B8C-83A1-F6EECF244321}">
                <p14:modId xmlns:p14="http://schemas.microsoft.com/office/powerpoint/2010/main" val="3108134592"/>
              </p:ext>
            </p:extLst>
          </p:nvPr>
        </p:nvGraphicFramePr>
        <p:xfrm>
          <a:off x="533400" y="838200"/>
          <a:ext cx="7962900" cy="5077460"/>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idx="1"/>
          </p:nvPr>
        </p:nvSpPr>
        <p:spPr>
          <a:xfrm>
            <a:off x="457200" y="6019800"/>
            <a:ext cx="8229600" cy="666863"/>
          </a:xfrm>
        </p:spPr>
        <p:txBody>
          <a:bodyPr>
            <a:normAutofit/>
          </a:bodyPr>
          <a:lstStyle/>
          <a:p>
            <a:pPr marL="68580" indent="0">
              <a:buNone/>
            </a:pPr>
            <a:r>
              <a:rPr lang="en-US" sz="1200" dirty="0" smtClean="0"/>
              <a:t>*Does not include project-related expenses and contract positions</a:t>
            </a:r>
          </a:p>
          <a:p>
            <a:pPr marL="68580" indent="0">
              <a:buNone/>
            </a:pPr>
            <a:r>
              <a:rPr lang="en-US" sz="1200" dirty="0" smtClean="0"/>
              <a:t>*Excludes 3 new grants since the beginning of FY14</a:t>
            </a:r>
          </a:p>
          <a:p>
            <a:pPr marL="68580" indent="0">
              <a:buNone/>
            </a:pPr>
            <a:endParaRPr lang="en-US" dirty="0"/>
          </a:p>
        </p:txBody>
      </p:sp>
      <p:sp>
        <p:nvSpPr>
          <p:cNvPr id="5" name="Title 1"/>
          <p:cNvSpPr>
            <a:spLocks noGrp="1"/>
          </p:cNvSpPr>
          <p:nvPr>
            <p:ph type="title"/>
          </p:nvPr>
        </p:nvSpPr>
        <p:spPr>
          <a:xfrm>
            <a:off x="762000" y="304800"/>
            <a:ext cx="7024744" cy="646664"/>
          </a:xfrm>
        </p:spPr>
        <p:txBody>
          <a:bodyPr>
            <a:normAutofit/>
          </a:bodyPr>
          <a:lstStyle/>
          <a:p>
            <a:r>
              <a:rPr lang="en-US" sz="2800" dirty="0" smtClean="0"/>
              <a:t>Financial Picture</a:t>
            </a:r>
            <a:endParaRPr lang="en-US" sz="2800" dirty="0"/>
          </a:p>
        </p:txBody>
      </p:sp>
    </p:spTree>
    <p:extLst>
      <p:ext uri="{BB962C8B-B14F-4D97-AF65-F5344CB8AC3E}">
        <p14:creationId xmlns:p14="http://schemas.microsoft.com/office/powerpoint/2010/main" val="3594129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75014285"/>
              </p:ext>
            </p:extLst>
          </p:nvPr>
        </p:nvGraphicFramePr>
        <p:xfrm>
          <a:off x="533400" y="685800"/>
          <a:ext cx="8131175" cy="5867400"/>
        </p:xfrm>
        <a:graphic>
          <a:graphicData uri="http://schemas.openxmlformats.org/presentationml/2006/ole">
            <mc:AlternateContent xmlns:mc="http://schemas.openxmlformats.org/markup-compatibility/2006">
              <mc:Choice xmlns:v="urn:schemas-microsoft-com:vml" Requires="v">
                <p:oleObj spid="_x0000_s1038" name="Worksheet" r:id="rId4" imgW="7981984" imgH="6677028" progId="Excel.Sheet.12">
                  <p:embed/>
                </p:oleObj>
              </mc:Choice>
              <mc:Fallback>
                <p:oleObj name="Worksheet" r:id="rId4" imgW="7981984" imgH="6677028" progId="Excel.Sheet.12">
                  <p:embed/>
                  <p:pic>
                    <p:nvPicPr>
                      <p:cNvPr id="0" name="Object 2"/>
                      <p:cNvPicPr>
                        <a:picLocks noChangeAspect="1" noChangeArrowheads="1"/>
                      </p:cNvPicPr>
                      <p:nvPr/>
                    </p:nvPicPr>
                    <p:blipFill>
                      <a:blip r:embed="rId5"/>
                      <a:srcRect/>
                      <a:stretch>
                        <a:fillRect/>
                      </a:stretch>
                    </p:blipFill>
                    <p:spPr bwMode="auto">
                      <a:xfrm>
                        <a:off x="533400" y="685800"/>
                        <a:ext cx="8131175" cy="5867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49209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799064"/>
          </a:xfrm>
        </p:spPr>
        <p:txBody>
          <a:bodyPr/>
          <a:lstStyle/>
          <a:p>
            <a:r>
              <a:rPr lang="en-US" dirty="0" smtClean="0"/>
              <a:t>Accreditation </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692410652"/>
              </p:ext>
            </p:extLst>
          </p:nvPr>
        </p:nvGraphicFramePr>
        <p:xfrm>
          <a:off x="635000" y="3276600"/>
          <a:ext cx="7899400" cy="3048000"/>
        </p:xfrm>
        <a:graphic>
          <a:graphicData uri="http://schemas.openxmlformats.org/drawingml/2006/table">
            <a:tbl>
              <a:tblPr>
                <a:tableStyleId>{5C22544A-7EE6-4342-B048-85BDC9FD1C3A}</a:tableStyleId>
              </a:tblPr>
              <a:tblGrid>
                <a:gridCol w="2701431"/>
                <a:gridCol w="5197969"/>
              </a:tblGrid>
              <a:tr h="3048000">
                <a:tc>
                  <a:txBody>
                    <a:bodyPr/>
                    <a:lstStyle/>
                    <a:p>
                      <a:pPr marR="0" indent="0" algn="ctr" rtl="0">
                        <a:lnSpc>
                          <a:spcPct val="119000"/>
                        </a:lnSpc>
                        <a:spcBef>
                          <a:spcPts val="0"/>
                        </a:spcBef>
                        <a:spcAft>
                          <a:spcPts val="600"/>
                        </a:spcAft>
                      </a:pPr>
                      <a:r>
                        <a:rPr lang="en-US" sz="1400" kern="1400" dirty="0">
                          <a:effectLst/>
                          <a:latin typeface="Calibri" pitchFamily="34" charset="0"/>
                        </a:rPr>
                        <a:t>Benefits of PHAB Accreditation</a:t>
                      </a:r>
                      <a:endParaRPr lang="en-US" sz="1400" kern="1400" dirty="0">
                        <a:solidFill>
                          <a:srgbClr val="000000"/>
                        </a:solidFill>
                        <a:effectLst/>
                        <a:latin typeface="Calibri" pitchFamily="34" charset="0"/>
                      </a:endParaRPr>
                    </a:p>
                  </a:txBody>
                  <a:tcPr marL="19554" marR="19554"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marR="0" indent="-107950" algn="l" rtl="0">
                        <a:lnSpc>
                          <a:spcPct val="119000"/>
                        </a:lnSpc>
                        <a:spcBef>
                          <a:spcPts val="0"/>
                        </a:spcBef>
                        <a:spcAft>
                          <a:spcPts val="600"/>
                        </a:spcAft>
                        <a:buFont typeface="Arial" pitchFamily="34" charset="0"/>
                        <a:buChar char="•"/>
                      </a:pPr>
                      <a:r>
                        <a:rPr lang="en-US" sz="1400" kern="1400" dirty="0" smtClean="0">
                          <a:effectLst/>
                          <a:latin typeface="Calibri" pitchFamily="34" charset="0"/>
                        </a:rPr>
                        <a:t>Promotes </a:t>
                      </a:r>
                      <a:r>
                        <a:rPr lang="en-US" sz="1400" kern="1400" dirty="0">
                          <a:effectLst/>
                          <a:latin typeface="Calibri" pitchFamily="34" charset="0"/>
                        </a:rPr>
                        <a:t>high performance and continuous quality improvement</a:t>
                      </a:r>
                    </a:p>
                    <a:p>
                      <a:pPr marL="166688" marR="0" indent="-107950" algn="l" rtl="0">
                        <a:lnSpc>
                          <a:spcPct val="119000"/>
                        </a:lnSpc>
                        <a:spcBef>
                          <a:spcPts val="0"/>
                        </a:spcBef>
                        <a:spcAft>
                          <a:spcPts val="600"/>
                        </a:spcAft>
                        <a:buFont typeface="Arial" pitchFamily="34" charset="0"/>
                        <a:buChar char="•"/>
                      </a:pPr>
                      <a:r>
                        <a:rPr lang="en-US" sz="1400" kern="1400" dirty="0" smtClean="0">
                          <a:effectLst/>
                          <a:latin typeface="Calibri" pitchFamily="34" charset="0"/>
                        </a:rPr>
                        <a:t>Illustrates </a:t>
                      </a:r>
                      <a:r>
                        <a:rPr lang="en-US" sz="1400" kern="1400" dirty="0">
                          <a:effectLst/>
                          <a:latin typeface="Calibri" pitchFamily="34" charset="0"/>
                        </a:rPr>
                        <a:t>health department accountability to both policymakers and the public</a:t>
                      </a:r>
                    </a:p>
                    <a:p>
                      <a:pPr marL="166688" marR="0" indent="-107950" algn="l" rtl="0">
                        <a:lnSpc>
                          <a:spcPct val="119000"/>
                        </a:lnSpc>
                        <a:spcBef>
                          <a:spcPts val="0"/>
                        </a:spcBef>
                        <a:spcAft>
                          <a:spcPts val="600"/>
                        </a:spcAft>
                        <a:buFont typeface="Arial" pitchFamily="34" charset="0"/>
                        <a:buChar char="•"/>
                      </a:pPr>
                      <a:r>
                        <a:rPr lang="en-US" sz="1400" kern="1400" dirty="0" smtClean="0">
                          <a:effectLst/>
                          <a:latin typeface="Calibri" pitchFamily="34" charset="0"/>
                        </a:rPr>
                        <a:t>Provide </a:t>
                      </a:r>
                      <a:r>
                        <a:rPr lang="en-US" sz="1400" kern="1400" dirty="0">
                          <a:effectLst/>
                          <a:latin typeface="Calibri" pitchFamily="34" charset="0"/>
                        </a:rPr>
                        <a:t>a framework for improved service delivery consistent with the “10 Essential Services of Public Health” </a:t>
                      </a:r>
                    </a:p>
                    <a:p>
                      <a:pPr marL="166688" marR="0" indent="-107950" algn="l" rtl="0">
                        <a:lnSpc>
                          <a:spcPct val="119000"/>
                        </a:lnSpc>
                        <a:spcBef>
                          <a:spcPts val="0"/>
                        </a:spcBef>
                        <a:spcAft>
                          <a:spcPts val="600"/>
                        </a:spcAft>
                        <a:buFont typeface="Arial" pitchFamily="34" charset="0"/>
                        <a:buChar char="•"/>
                      </a:pPr>
                      <a:r>
                        <a:rPr lang="en-US" sz="1400" kern="1400" dirty="0" smtClean="0">
                          <a:effectLst/>
                          <a:latin typeface="Calibri" pitchFamily="34" charset="0"/>
                        </a:rPr>
                        <a:t>Increases </a:t>
                      </a:r>
                      <a:r>
                        <a:rPr lang="en-US" sz="1400" kern="1400" dirty="0">
                          <a:effectLst/>
                          <a:latin typeface="Calibri" pitchFamily="34" charset="0"/>
                        </a:rPr>
                        <a:t>the visibility of the health department, leading to greater public trust and increased credibility of the department as a health authority</a:t>
                      </a:r>
                    </a:p>
                    <a:p>
                      <a:pPr marL="166688" marR="0" indent="-107950" algn="l" rtl="0">
                        <a:lnSpc>
                          <a:spcPct val="119000"/>
                        </a:lnSpc>
                        <a:spcBef>
                          <a:spcPts val="0"/>
                        </a:spcBef>
                        <a:spcAft>
                          <a:spcPts val="600"/>
                        </a:spcAft>
                        <a:buFont typeface="Arial" pitchFamily="34" charset="0"/>
                        <a:buChar char="•"/>
                      </a:pPr>
                      <a:r>
                        <a:rPr lang="en-US" sz="1400" kern="1400" dirty="0" smtClean="0">
                          <a:effectLst/>
                          <a:latin typeface="Calibri" pitchFamily="34" charset="0"/>
                        </a:rPr>
                        <a:t>Clarifies </a:t>
                      </a:r>
                      <a:r>
                        <a:rPr lang="en-US" sz="1400" kern="1400" dirty="0">
                          <a:effectLst/>
                          <a:latin typeface="Calibri" pitchFamily="34" charset="0"/>
                        </a:rPr>
                        <a:t>the public’s expectation of health departments </a:t>
                      </a:r>
                      <a:endParaRPr lang="en-US" sz="1400" kern="1400" dirty="0">
                        <a:solidFill>
                          <a:srgbClr val="000000"/>
                        </a:solidFill>
                        <a:effectLst/>
                        <a:latin typeface="Calibri" pitchFamily="34" charset="0"/>
                      </a:endParaRPr>
                    </a:p>
                  </a:txBody>
                  <a:tcPr marL="19554" marR="19554"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5"/>
          <p:cNvSpPr>
            <a:spLocks noGrp="1"/>
          </p:cNvSpPr>
          <p:nvPr>
            <p:ph sz="quarter" idx="14"/>
          </p:nvPr>
        </p:nvSpPr>
        <p:spPr>
          <a:xfrm>
            <a:off x="609600" y="1600200"/>
            <a:ext cx="8229600" cy="2667000"/>
          </a:xfrm>
        </p:spPr>
        <p:txBody>
          <a:bodyPr>
            <a:normAutofit/>
          </a:bodyPr>
          <a:lstStyle/>
          <a:p>
            <a:pPr>
              <a:lnSpc>
                <a:spcPts val="2600"/>
              </a:lnSpc>
            </a:pPr>
            <a:r>
              <a:rPr lang="en-US" sz="1800" dirty="0" smtClean="0"/>
              <a:t>CMRPHA is committed to achieving voluntary accreditation by 2015</a:t>
            </a:r>
          </a:p>
          <a:p>
            <a:pPr>
              <a:lnSpc>
                <a:spcPts val="2600"/>
              </a:lnSpc>
            </a:pPr>
            <a:r>
              <a:rPr lang="en-US" sz="1800" dirty="0" smtClean="0"/>
              <a:t>2/3 of the pre-requisites completed and the 3</a:t>
            </a:r>
            <a:r>
              <a:rPr lang="en-US" sz="1800" baseline="30000" dirty="0" smtClean="0"/>
              <a:t>rd</a:t>
            </a:r>
            <a:r>
              <a:rPr lang="en-US" sz="1800" dirty="0" smtClean="0"/>
              <a:t> is well underway</a:t>
            </a:r>
          </a:p>
          <a:p>
            <a:pPr>
              <a:lnSpc>
                <a:spcPts val="2600"/>
              </a:lnSpc>
            </a:pPr>
            <a:r>
              <a:rPr lang="en-US" sz="1800" dirty="0" smtClean="0"/>
              <a:t>Focusing on standardization in compliance with the standards </a:t>
            </a:r>
          </a:p>
        </p:txBody>
      </p:sp>
      <p:sp>
        <p:nvSpPr>
          <p:cNvPr id="5" name="Control 1"/>
          <p:cNvSpPr>
            <a:spLocks noChangeArrowheads="1" noChangeShapeType="1"/>
          </p:cNvSpPr>
          <p:nvPr/>
        </p:nvSpPr>
        <p:spPr bwMode="auto">
          <a:xfrm>
            <a:off x="2011363" y="3795713"/>
            <a:ext cx="6396037" cy="21367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DEF5FA"/>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624231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024744" cy="722864"/>
          </a:xfrm>
        </p:spPr>
        <p:txBody>
          <a:bodyPr>
            <a:normAutofit/>
          </a:bodyPr>
          <a:lstStyle/>
          <a:p>
            <a:r>
              <a:rPr lang="en-US" dirty="0" smtClean="0"/>
              <a:t>Benefits</a:t>
            </a:r>
            <a:endParaRPr lang="en-US" dirty="0"/>
          </a:p>
        </p:txBody>
      </p:sp>
      <p:sp>
        <p:nvSpPr>
          <p:cNvPr id="3" name="Content Placeholder 2"/>
          <p:cNvSpPr>
            <a:spLocks noGrp="1"/>
          </p:cNvSpPr>
          <p:nvPr>
            <p:ph sz="quarter" idx="13"/>
          </p:nvPr>
        </p:nvSpPr>
        <p:spPr>
          <a:xfrm>
            <a:off x="537227" y="1730057"/>
            <a:ext cx="3549219" cy="3810000"/>
          </a:xfrm>
        </p:spPr>
        <p:txBody>
          <a:bodyPr>
            <a:normAutofit/>
          </a:bodyPr>
          <a:lstStyle/>
          <a:p>
            <a:r>
              <a:rPr lang="en-US" dirty="0" smtClean="0"/>
              <a:t>Increased access to resources</a:t>
            </a:r>
          </a:p>
          <a:p>
            <a:r>
              <a:rPr lang="en-US" dirty="0" smtClean="0"/>
              <a:t>Expanded services</a:t>
            </a:r>
          </a:p>
          <a:p>
            <a:r>
              <a:rPr lang="en-US" dirty="0" smtClean="0"/>
              <a:t>Enhanced staff capacity </a:t>
            </a:r>
          </a:p>
          <a:p>
            <a:r>
              <a:rPr lang="en-US" dirty="0" smtClean="0"/>
              <a:t>Access to a larger network of community partners</a:t>
            </a:r>
          </a:p>
          <a:p>
            <a:pPr marL="68580" indent="0">
              <a:buNone/>
            </a:pP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190999" y="1600200"/>
            <a:ext cx="4451497" cy="4069715"/>
          </a:xfrm>
          <a:prstGeom prst="rect">
            <a:avLst/>
          </a:prstGeom>
        </p:spPr>
      </p:pic>
    </p:spTree>
    <p:extLst>
      <p:ext uri="{BB962C8B-B14F-4D97-AF65-F5344CB8AC3E}">
        <p14:creationId xmlns:p14="http://schemas.microsoft.com/office/powerpoint/2010/main" val="3093918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209800"/>
            <a:ext cx="6637468" cy="1362075"/>
          </a:xfrm>
        </p:spPr>
        <p:txBody>
          <a:bodyPr>
            <a:normAutofit/>
          </a:bodyPr>
          <a:lstStyle/>
          <a:p>
            <a:pPr algn="ctr"/>
            <a:r>
              <a:rPr lang="en-US" sz="5400" dirty="0" smtClean="0"/>
              <a:t>Questions? </a:t>
            </a:r>
            <a:endParaRPr lang="en-US" sz="5400" dirty="0"/>
          </a:p>
        </p:txBody>
      </p:sp>
    </p:spTree>
    <p:extLst>
      <p:ext uri="{BB962C8B-B14F-4D97-AF65-F5344CB8AC3E}">
        <p14:creationId xmlns:p14="http://schemas.microsoft.com/office/powerpoint/2010/main" val="4255629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838200" y="1066800"/>
            <a:ext cx="7620000" cy="4800600"/>
          </a:xfrm>
        </p:spPr>
        <p:txBody>
          <a:bodyPr>
            <a:normAutofit fontScale="92500"/>
          </a:bodyPr>
          <a:lstStyle/>
          <a:p>
            <a:pPr marL="68580" indent="0">
              <a:buNone/>
            </a:pPr>
            <a:r>
              <a:rPr lang="en-US" b="1" dirty="0" smtClean="0"/>
              <a:t>Mission:</a:t>
            </a:r>
            <a:endParaRPr lang="en-US" dirty="0" smtClean="0"/>
          </a:p>
          <a:p>
            <a:pPr marL="68580" lvl="0" indent="0">
              <a:buNone/>
            </a:pPr>
            <a:r>
              <a:rPr lang="en-US" dirty="0" smtClean="0"/>
              <a:t>To </a:t>
            </a:r>
            <a:r>
              <a:rPr lang="en-US" dirty="0"/>
              <a:t>improve, promote, and protect the health and safety of residents in six Central Massachusetts municipalities through the formation of strong community partnerships, data-driven decision-making, and delivery of high quality public health </a:t>
            </a:r>
            <a:r>
              <a:rPr lang="en-US" dirty="0" smtClean="0"/>
              <a:t>services.</a:t>
            </a:r>
            <a:endParaRPr lang="en-US" dirty="0"/>
          </a:p>
          <a:p>
            <a:pPr marL="68580" indent="0">
              <a:buNone/>
            </a:pPr>
            <a:r>
              <a:rPr lang="en-US" dirty="0"/>
              <a:t> </a:t>
            </a:r>
          </a:p>
          <a:p>
            <a:pPr marL="68580" indent="0">
              <a:buNone/>
            </a:pPr>
            <a:r>
              <a:rPr lang="en-US" b="1" dirty="0" smtClean="0"/>
              <a:t>Vision:</a:t>
            </a:r>
            <a:endParaRPr lang="en-US" dirty="0"/>
          </a:p>
          <a:p>
            <a:pPr marL="68580" indent="0">
              <a:buNone/>
            </a:pPr>
            <a:r>
              <a:rPr lang="en-US" dirty="0"/>
              <a:t>The Central Massachusetts Regional Public Health Alliance will be a nationally recognized model for an efficient, effective, and equitable multi-jurisdictional public health system that serves the healthiest region in New </a:t>
            </a:r>
            <a:r>
              <a:rPr lang="en-US" dirty="0" smtClean="0"/>
              <a:t>England. </a:t>
            </a:r>
            <a:endParaRPr lang="en-US" dirty="0"/>
          </a:p>
          <a:p>
            <a:endParaRPr lang="en-US" dirty="0"/>
          </a:p>
        </p:txBody>
      </p:sp>
    </p:spTree>
    <p:extLst>
      <p:ext uri="{BB962C8B-B14F-4D97-AF65-F5344CB8AC3E}">
        <p14:creationId xmlns:p14="http://schemas.microsoft.com/office/powerpoint/2010/main" val="3735100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title" idx="4294967295"/>
          </p:nvPr>
        </p:nvSpPr>
        <p:spPr>
          <a:xfrm>
            <a:off x="731044" y="301690"/>
            <a:ext cx="7696200" cy="1143000"/>
          </a:xfrm>
        </p:spPr>
        <p:txBody>
          <a:bodyPr>
            <a:normAutofit/>
          </a:bodyPr>
          <a:lstStyle/>
          <a:p>
            <a:pPr algn="ctr" eaLnBrk="1" hangingPunct="1"/>
            <a:r>
              <a:rPr lang="en-US" sz="3200" dirty="0" smtClean="0">
                <a:latin typeface="Corbel" pitchFamily="34" charset="0"/>
              </a:rPr>
              <a:t>The 10 Essential Public Health Services</a:t>
            </a:r>
          </a:p>
        </p:txBody>
      </p:sp>
      <p:pic>
        <p:nvPicPr>
          <p:cNvPr id="2051" name="Picture 5" descr="CoreFun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600200"/>
            <a:ext cx="5184981"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03576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799064"/>
          </a:xfrm>
        </p:spPr>
        <p:txBody>
          <a:bodyPr/>
          <a:lstStyle/>
          <a:p>
            <a:r>
              <a:rPr lang="en-US" dirty="0" smtClean="0"/>
              <a:t>History</a:t>
            </a:r>
            <a:endParaRPr lang="en-US" dirty="0"/>
          </a:p>
        </p:txBody>
      </p:sp>
      <p:sp>
        <p:nvSpPr>
          <p:cNvPr id="3" name="Content Placeholder 2"/>
          <p:cNvSpPr>
            <a:spLocks noGrp="1"/>
          </p:cNvSpPr>
          <p:nvPr>
            <p:ph idx="1"/>
          </p:nvPr>
        </p:nvSpPr>
        <p:spPr>
          <a:xfrm>
            <a:off x="990600" y="1600200"/>
            <a:ext cx="7086600" cy="3886200"/>
          </a:xfrm>
        </p:spPr>
        <p:txBody>
          <a:bodyPr>
            <a:normAutofit/>
          </a:bodyPr>
          <a:lstStyle/>
          <a:p>
            <a:r>
              <a:rPr lang="en-US" dirty="0" smtClean="0"/>
              <a:t>Regionalizing Public Health services was a recommendation of the 2009 </a:t>
            </a:r>
            <a:r>
              <a:rPr lang="en-US" dirty="0"/>
              <a:t>Worcester Public Health Task </a:t>
            </a:r>
            <a:r>
              <a:rPr lang="en-US" dirty="0" smtClean="0"/>
              <a:t>Force Report</a:t>
            </a:r>
          </a:p>
          <a:p>
            <a:pPr lvl="2"/>
            <a:r>
              <a:rPr lang="en-US" dirty="0" smtClean="0"/>
              <a:t>Health Foundation of Central MA</a:t>
            </a:r>
          </a:p>
          <a:p>
            <a:pPr lvl="2"/>
            <a:r>
              <a:rPr lang="en-US" dirty="0"/>
              <a:t>District Incentives </a:t>
            </a:r>
            <a:r>
              <a:rPr lang="en-US" dirty="0" smtClean="0"/>
              <a:t>Grant (DIG)</a:t>
            </a:r>
          </a:p>
          <a:p>
            <a:pPr lvl="3"/>
            <a:r>
              <a:rPr lang="en-US" dirty="0" smtClean="0"/>
              <a:t>5 year grant awarded to WDPH in 2011 to support regionalization</a:t>
            </a:r>
          </a:p>
        </p:txBody>
      </p:sp>
    </p:spTree>
    <p:extLst>
      <p:ext uri="{BB962C8B-B14F-4D97-AF65-F5344CB8AC3E}">
        <p14:creationId xmlns:p14="http://schemas.microsoft.com/office/powerpoint/2010/main" val="2366755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799064"/>
          </a:xfrm>
        </p:spPr>
        <p:txBody>
          <a:bodyPr/>
          <a:lstStyle/>
          <a:p>
            <a:r>
              <a:rPr lang="en-US" dirty="0" smtClean="0"/>
              <a:t>Alliance Structure</a:t>
            </a:r>
            <a:endParaRPr lang="en-US" dirty="0"/>
          </a:p>
        </p:txBody>
      </p:sp>
      <p:sp>
        <p:nvSpPr>
          <p:cNvPr id="3" name="Content Placeholder 2"/>
          <p:cNvSpPr>
            <a:spLocks noGrp="1"/>
          </p:cNvSpPr>
          <p:nvPr>
            <p:ph idx="1"/>
          </p:nvPr>
        </p:nvSpPr>
        <p:spPr>
          <a:xfrm>
            <a:off x="762000" y="1676400"/>
            <a:ext cx="7543800" cy="4191000"/>
          </a:xfrm>
        </p:spPr>
        <p:txBody>
          <a:bodyPr>
            <a:normAutofit fontScale="85000" lnSpcReduction="20000"/>
          </a:bodyPr>
          <a:lstStyle/>
          <a:p>
            <a:r>
              <a:rPr lang="en-US" dirty="0" smtClean="0"/>
              <a:t>A coalition </a:t>
            </a:r>
            <a:r>
              <a:rPr lang="en-US" dirty="0"/>
              <a:t>of </a:t>
            </a:r>
            <a:r>
              <a:rPr lang="en-US" dirty="0" smtClean="0"/>
              <a:t>6 municipalities (Holden</a:t>
            </a:r>
            <a:r>
              <a:rPr lang="en-US" dirty="0"/>
              <a:t>, Leicester, Millbury, Shrewsbury, </a:t>
            </a:r>
            <a:r>
              <a:rPr lang="en-US" dirty="0" smtClean="0"/>
              <a:t>West </a:t>
            </a:r>
            <a:r>
              <a:rPr lang="en-US" dirty="0"/>
              <a:t>Boylston and the City of </a:t>
            </a:r>
            <a:r>
              <a:rPr lang="en-US" dirty="0" smtClean="0"/>
              <a:t>Worcester) </a:t>
            </a:r>
          </a:p>
          <a:p>
            <a:pPr marL="68580" indent="0">
              <a:buNone/>
            </a:pPr>
            <a:endParaRPr lang="en-US" dirty="0" smtClean="0"/>
          </a:p>
          <a:p>
            <a:r>
              <a:rPr lang="en-US" dirty="0" smtClean="0"/>
              <a:t>Working </a:t>
            </a:r>
            <a:r>
              <a:rPr lang="en-US" dirty="0"/>
              <a:t>cooperatively to create and sustain a viable, cost-effective, and labor-efficient regional public health district. </a:t>
            </a:r>
            <a:endParaRPr lang="en-US" dirty="0" smtClean="0"/>
          </a:p>
          <a:p>
            <a:endParaRPr lang="en-US" dirty="0"/>
          </a:p>
          <a:p>
            <a:r>
              <a:rPr lang="en-US" dirty="0" smtClean="0"/>
              <a:t>The alliance provides </a:t>
            </a:r>
            <a:r>
              <a:rPr lang="en-US" dirty="0"/>
              <a:t>a comprehensive array of services to partner municipalities through a single organization managed by Worcester’s Division of Public Health</a:t>
            </a:r>
            <a:r>
              <a:rPr lang="en-US" dirty="0" smtClean="0"/>
              <a:t>.</a:t>
            </a:r>
          </a:p>
          <a:p>
            <a:pPr marL="68580" indent="0">
              <a:buNone/>
            </a:pPr>
            <a:endParaRPr lang="en-US" dirty="0" smtClean="0"/>
          </a:p>
          <a:p>
            <a:r>
              <a:rPr lang="en-US" dirty="0"/>
              <a:t>Each town has an individual agreement with the City of Worcester outlining the services to be provided by each party</a:t>
            </a:r>
          </a:p>
          <a:p>
            <a:endParaRPr lang="en-US" dirty="0" smtClean="0"/>
          </a:p>
          <a:p>
            <a:endParaRPr lang="en-US" dirty="0"/>
          </a:p>
          <a:p>
            <a:endParaRPr lang="en-US" dirty="0"/>
          </a:p>
        </p:txBody>
      </p:sp>
    </p:spTree>
    <p:extLst>
      <p:ext uri="{BB962C8B-B14F-4D97-AF65-F5344CB8AC3E}">
        <p14:creationId xmlns:p14="http://schemas.microsoft.com/office/powerpoint/2010/main" val="3807136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799064"/>
          </a:xfrm>
        </p:spPr>
        <p:txBody>
          <a:bodyPr/>
          <a:lstStyle/>
          <a:p>
            <a:r>
              <a:rPr lang="en-US" dirty="0" smtClean="0"/>
              <a:t>Major Goals</a:t>
            </a:r>
            <a:endParaRPr lang="en-US" dirty="0"/>
          </a:p>
        </p:txBody>
      </p:sp>
      <p:sp>
        <p:nvSpPr>
          <p:cNvPr id="3" name="Content Placeholder 2"/>
          <p:cNvSpPr>
            <a:spLocks noGrp="1"/>
          </p:cNvSpPr>
          <p:nvPr>
            <p:ph idx="1"/>
          </p:nvPr>
        </p:nvSpPr>
        <p:spPr>
          <a:xfrm>
            <a:off x="1066800" y="1676400"/>
            <a:ext cx="6777317" cy="3508977"/>
          </a:xfrm>
        </p:spPr>
        <p:txBody>
          <a:bodyPr/>
          <a:lstStyle/>
          <a:p>
            <a:r>
              <a:rPr lang="en-US" dirty="0" smtClean="0"/>
              <a:t>Achieve National Accreditation by 2015</a:t>
            </a:r>
            <a:br>
              <a:rPr lang="en-US" dirty="0" smtClean="0"/>
            </a:br>
            <a:endParaRPr lang="en-US" dirty="0" smtClean="0"/>
          </a:p>
          <a:p>
            <a:r>
              <a:rPr lang="en-US" dirty="0"/>
              <a:t>Streamline processes and services</a:t>
            </a:r>
          </a:p>
          <a:p>
            <a:pPr marL="795338" lvl="1" indent="-284163"/>
            <a:r>
              <a:rPr lang="en-US" dirty="0"/>
              <a:t>Robert Wood Johnson </a:t>
            </a:r>
            <a:r>
              <a:rPr lang="en-US" dirty="0" smtClean="0"/>
              <a:t>Grant</a:t>
            </a:r>
            <a:br>
              <a:rPr lang="en-US" dirty="0" smtClean="0"/>
            </a:br>
            <a:endParaRPr lang="en-US" dirty="0" smtClean="0"/>
          </a:p>
          <a:p>
            <a:r>
              <a:rPr lang="en-US" dirty="0" smtClean="0"/>
              <a:t>Improve the health status of the region through data driven programming</a:t>
            </a:r>
          </a:p>
          <a:p>
            <a:pPr marL="795338" lvl="1" indent="-284163"/>
            <a:r>
              <a:rPr lang="en-US" dirty="0" smtClean="0"/>
              <a:t>CHA/CHIP</a:t>
            </a:r>
          </a:p>
          <a:p>
            <a:pPr marL="365760" lvl="1" indent="0">
              <a:buNone/>
            </a:pPr>
            <a:endParaRPr lang="en-US" dirty="0" smtClean="0"/>
          </a:p>
          <a:p>
            <a:pPr lvl="1"/>
            <a:endParaRPr lang="en-US" dirty="0"/>
          </a:p>
        </p:txBody>
      </p:sp>
    </p:spTree>
    <p:extLst>
      <p:ext uri="{BB962C8B-B14F-4D97-AF65-F5344CB8AC3E}">
        <p14:creationId xmlns:p14="http://schemas.microsoft.com/office/powerpoint/2010/main" val="1821160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570464"/>
          </a:xfrm>
        </p:spPr>
        <p:txBody>
          <a:bodyPr>
            <a:noAutofit/>
          </a:bodyPr>
          <a:lstStyle/>
          <a:p>
            <a:r>
              <a:rPr lang="en-US" sz="2800" dirty="0" smtClean="0"/>
              <a:t>Robert Wood Johnson Foundation  Grant</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2258959451"/>
              </p:ext>
            </p:extLst>
          </p:nvPr>
        </p:nvGraphicFramePr>
        <p:xfrm>
          <a:off x="533400" y="1524000"/>
          <a:ext cx="8077200" cy="4521676"/>
        </p:xfrm>
        <a:graphic>
          <a:graphicData uri="http://schemas.openxmlformats.org/drawingml/2006/table">
            <a:tbl>
              <a:tblPr>
                <a:tableStyleId>{5C22544A-7EE6-4342-B048-85BDC9FD1C3A}</a:tableStyleId>
              </a:tblPr>
              <a:tblGrid>
                <a:gridCol w="2410131"/>
                <a:gridCol w="5667069"/>
              </a:tblGrid>
              <a:tr h="1066605">
                <a:tc rowSpan="3">
                  <a:txBody>
                    <a:bodyPr/>
                    <a:lstStyle/>
                    <a:p>
                      <a:pPr marL="91440" indent="0" algn="l" fontAlgn="b">
                        <a:buFont typeface="+mj-lt"/>
                        <a:buNone/>
                      </a:pPr>
                      <a:r>
                        <a:rPr lang="en-US" sz="1100" b="1" i="1" u="none" strike="noStrike" dirty="0" smtClean="0">
                          <a:effectLst/>
                          <a:latin typeface="Calibri" pitchFamily="34" charset="0"/>
                        </a:rPr>
                        <a:t>Goal</a:t>
                      </a:r>
                      <a:r>
                        <a:rPr lang="en-US" sz="1100" b="1" i="1" u="none" strike="noStrike" baseline="0" dirty="0" smtClean="0">
                          <a:effectLst/>
                          <a:latin typeface="Calibri" pitchFamily="34" charset="0"/>
                        </a:rPr>
                        <a:t> 1</a:t>
                      </a:r>
                    </a:p>
                    <a:p>
                      <a:pPr marL="91440" indent="0" algn="l" fontAlgn="b">
                        <a:buFont typeface="+mj-lt"/>
                        <a:buNone/>
                      </a:pPr>
                      <a:r>
                        <a:rPr lang="en-US" sz="1100" u="none" strike="noStrike" dirty="0" smtClean="0">
                          <a:effectLst/>
                          <a:latin typeface="Calibri" pitchFamily="34" charset="0"/>
                        </a:rPr>
                        <a:t>Create </a:t>
                      </a:r>
                      <a:r>
                        <a:rPr lang="en-US" sz="1100" u="none" strike="noStrike" dirty="0">
                          <a:effectLst/>
                          <a:latin typeface="Calibri" pitchFamily="34" charset="0"/>
                        </a:rPr>
                        <a:t>a sustainable public health district </a:t>
                      </a:r>
                      <a:r>
                        <a:rPr lang="en-US" sz="1100" u="none" strike="noStrike" dirty="0" smtClean="0">
                          <a:effectLst/>
                          <a:latin typeface="Calibri" pitchFamily="34" charset="0"/>
                        </a:rPr>
                        <a:t>that </a:t>
                      </a:r>
                      <a:r>
                        <a:rPr lang="en-US" sz="1100" u="none" strike="noStrike" dirty="0">
                          <a:effectLst/>
                          <a:latin typeface="Calibri" pitchFamily="34" charset="0"/>
                        </a:rPr>
                        <a:t>provides high quality, affordable services in accordance with the 10 Essential Public Health Services framework</a:t>
                      </a:r>
                      <a:endParaRPr lang="en-US" sz="1100" b="0" i="0" u="none" strike="noStrike" dirty="0">
                        <a:solidFill>
                          <a:srgbClr val="000000"/>
                        </a:solidFill>
                        <a:effectLst/>
                        <a:latin typeface="Calibri" pitchFamily="34" charset="0"/>
                      </a:endParaRPr>
                    </a:p>
                  </a:txBody>
                  <a:tcPr marL="1654" marR="1654" marT="16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indent="0" algn="l" fontAlgn="t">
                        <a:lnSpc>
                          <a:spcPct val="150000"/>
                        </a:lnSpc>
                        <a:buFont typeface="+mj-lt"/>
                        <a:buNone/>
                      </a:pPr>
                      <a:r>
                        <a:rPr lang="en-US" sz="1100" u="none" strike="noStrike" dirty="0">
                          <a:effectLst/>
                          <a:latin typeface="Calibri" pitchFamily="34" charset="0"/>
                        </a:rPr>
                        <a:t>1.1: Carefully document </a:t>
                      </a:r>
                      <a:r>
                        <a:rPr lang="en-US" sz="1100" u="none" strike="noStrike" dirty="0" smtClean="0">
                          <a:effectLst/>
                          <a:latin typeface="Calibri" pitchFamily="34" charset="0"/>
                        </a:rPr>
                        <a:t>current </a:t>
                      </a:r>
                      <a:r>
                        <a:rPr lang="en-US" sz="1100" u="none" strike="noStrike" dirty="0">
                          <a:effectLst/>
                          <a:latin typeface="Calibri" pitchFamily="34" charset="0"/>
                        </a:rPr>
                        <a:t>&amp; future financial resources </a:t>
                      </a:r>
                      <a:endParaRPr lang="en-US" sz="1100" b="0" i="1"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1.1a: Assessment </a:t>
                      </a:r>
                      <a:r>
                        <a:rPr lang="en-US" sz="1100" u="none" strike="noStrike" dirty="0">
                          <a:effectLst/>
                          <a:latin typeface="Calibri" pitchFamily="34" charset="0"/>
                        </a:rPr>
                        <a:t>of revenue </a:t>
                      </a:r>
                      <a:r>
                        <a:rPr lang="en-US" sz="1100" u="none" strike="noStrike" dirty="0" smtClean="0">
                          <a:effectLst/>
                          <a:latin typeface="Calibri" pitchFamily="34" charset="0"/>
                        </a:rPr>
                        <a:t>sources</a:t>
                      </a:r>
                      <a:endParaRPr lang="en-US" sz="1100" b="0" i="0"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1.1b: Cost-analysis </a:t>
                      </a:r>
                      <a:r>
                        <a:rPr lang="en-US" sz="1100" u="none" strike="noStrike" dirty="0">
                          <a:effectLst/>
                          <a:latin typeface="Calibri" pitchFamily="34" charset="0"/>
                        </a:rPr>
                        <a:t>of service delivery </a:t>
                      </a:r>
                      <a:endParaRPr lang="en-US" sz="1100" b="0" i="0"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1.1c: Cost-analysis  of  CHIP Implementation</a:t>
                      </a:r>
                      <a:endParaRPr lang="en-US" sz="1100" b="0" i="0" u="none" strike="noStrike" dirty="0">
                        <a:solidFill>
                          <a:srgbClr val="000000"/>
                        </a:solidFill>
                        <a:effectLst/>
                        <a:latin typeface="Calibri" pitchFamily="34" charset="0"/>
                      </a:endParaRPr>
                    </a:p>
                  </a:txBody>
                  <a:tcPr marL="1654" marR="1654" marT="16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00392">
                <a:tc vMerge="1">
                  <a:txBody>
                    <a:bodyPr/>
                    <a:lstStyle/>
                    <a:p>
                      <a:endParaRPr lang="en-US"/>
                    </a:p>
                  </a:txBody>
                  <a:tcPr/>
                </a:tc>
                <a:tc>
                  <a:txBody>
                    <a:bodyPr/>
                    <a:lstStyle/>
                    <a:p>
                      <a:pPr marL="91440" algn="l" fontAlgn="t">
                        <a:lnSpc>
                          <a:spcPct val="150000"/>
                        </a:lnSpc>
                      </a:pPr>
                      <a:r>
                        <a:rPr lang="en-US" sz="1100" u="none" strike="noStrike" dirty="0">
                          <a:effectLst/>
                          <a:latin typeface="Calibri" pitchFamily="34" charset="0"/>
                        </a:rPr>
                        <a:t>1.2: Develop a plan to actively pursue all sources of funding </a:t>
                      </a:r>
                      <a:endParaRPr lang="en-US" sz="1100" b="0" i="1"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1.2a: Conduct </a:t>
                      </a:r>
                      <a:r>
                        <a:rPr lang="en-US" sz="1100" u="none" strike="noStrike" dirty="0">
                          <a:effectLst/>
                          <a:latin typeface="Calibri" pitchFamily="34" charset="0"/>
                        </a:rPr>
                        <a:t>an assessment of local </a:t>
                      </a:r>
                      <a:r>
                        <a:rPr lang="en-US" sz="1100" u="none" strike="noStrike" dirty="0" smtClean="0">
                          <a:effectLst/>
                          <a:latin typeface="Calibri" pitchFamily="34" charset="0"/>
                        </a:rPr>
                        <a:t>funding opportunities </a:t>
                      </a:r>
                      <a:endParaRPr lang="en-US" sz="1100" b="0" i="0"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1.2b: Review </a:t>
                      </a:r>
                      <a:r>
                        <a:rPr lang="en-US" sz="1100" u="none" strike="noStrike" dirty="0">
                          <a:effectLst/>
                          <a:latin typeface="Calibri" pitchFamily="34" charset="0"/>
                        </a:rPr>
                        <a:t>current fee structure for each community in the region</a:t>
                      </a:r>
                      <a:endParaRPr lang="en-US" sz="1100" b="0" i="0" u="none" strike="noStrike" dirty="0">
                        <a:solidFill>
                          <a:srgbClr val="000000"/>
                        </a:solidFill>
                        <a:effectLst/>
                        <a:latin typeface="Calibri" pitchFamily="34" charset="0"/>
                      </a:endParaRPr>
                    </a:p>
                  </a:txBody>
                  <a:tcPr marL="1654" marR="1654" marT="16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17837">
                <a:tc vMerge="1">
                  <a:txBody>
                    <a:bodyPr/>
                    <a:lstStyle/>
                    <a:p>
                      <a:endParaRPr lang="en-US"/>
                    </a:p>
                  </a:txBody>
                  <a:tcPr/>
                </a:tc>
                <a:tc>
                  <a:txBody>
                    <a:bodyPr/>
                    <a:lstStyle/>
                    <a:p>
                      <a:pPr marL="91440" algn="l" fontAlgn="t">
                        <a:lnSpc>
                          <a:spcPct val="150000"/>
                        </a:lnSpc>
                      </a:pPr>
                      <a:r>
                        <a:rPr lang="en-US" sz="1100" u="none" strike="noStrike" dirty="0">
                          <a:effectLst/>
                          <a:latin typeface="Calibri" pitchFamily="34" charset="0"/>
                        </a:rPr>
                        <a:t>1.3: Develop a plan to pursue opportunities related to health care </a:t>
                      </a:r>
                      <a:r>
                        <a:rPr lang="en-US" sz="1100" u="none" strike="noStrike" dirty="0" smtClean="0">
                          <a:effectLst/>
                          <a:latin typeface="Calibri" pitchFamily="34" charset="0"/>
                        </a:rPr>
                        <a:t>reform</a:t>
                      </a:r>
                      <a:endParaRPr lang="en-US" sz="1100" b="0" i="1" u="none" strike="noStrike" dirty="0">
                        <a:solidFill>
                          <a:srgbClr val="000000"/>
                        </a:solidFill>
                        <a:effectLst/>
                        <a:latin typeface="Calibri" pitchFamily="34" charset="0"/>
                      </a:endParaRPr>
                    </a:p>
                    <a:p>
                      <a:pPr marL="225425" marR="0" indent="-106363" algn="l" defTabSz="914400" rtl="0" eaLnBrk="1" fontAlgn="t" latinLnBrk="0" hangingPunct="1">
                        <a:lnSpc>
                          <a:spcPct val="150000"/>
                        </a:lnSpc>
                        <a:spcBef>
                          <a:spcPts val="0"/>
                        </a:spcBef>
                        <a:spcAft>
                          <a:spcPts val="0"/>
                        </a:spcAft>
                        <a:buClrTx/>
                        <a:buSzTx/>
                        <a:buFont typeface="Arial" pitchFamily="34" charset="0"/>
                        <a:buChar char="•"/>
                        <a:tabLst/>
                        <a:defRPr/>
                      </a:pPr>
                      <a:r>
                        <a:rPr lang="en-US" sz="1100" u="none" strike="noStrike" dirty="0" smtClean="0">
                          <a:effectLst/>
                          <a:latin typeface="Calibri" pitchFamily="34" charset="0"/>
                        </a:rPr>
                        <a:t>1.3a: Explore natural areas of synergy</a:t>
                      </a:r>
                      <a:endParaRPr lang="en-US" sz="1100" b="0" i="0" u="none" strike="noStrike" dirty="0" smtClean="0">
                        <a:solidFill>
                          <a:srgbClr val="000000"/>
                        </a:solidFill>
                        <a:effectLst/>
                        <a:latin typeface="Calibri" pitchFamily="34" charset="0"/>
                      </a:endParaRPr>
                    </a:p>
                    <a:p>
                      <a:pPr marL="91440" algn="r" fontAlgn="t">
                        <a:lnSpc>
                          <a:spcPct val="150000"/>
                        </a:lnSpc>
                      </a:pPr>
                      <a:endParaRPr lang="en-US" sz="1100" b="0" i="0" u="none" strike="noStrike" dirty="0">
                        <a:solidFill>
                          <a:srgbClr val="000000"/>
                        </a:solidFill>
                        <a:effectLst/>
                        <a:latin typeface="Calibri" pitchFamily="34" charset="0"/>
                      </a:endParaRPr>
                    </a:p>
                  </a:txBody>
                  <a:tcPr marL="1654" marR="1654" marT="16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42611">
                <a:tc rowSpan="2">
                  <a:txBody>
                    <a:bodyPr/>
                    <a:lstStyle/>
                    <a:p>
                      <a:pPr marL="91440" indent="0" algn="l" fontAlgn="b">
                        <a:buFont typeface="+mj-lt"/>
                        <a:buNone/>
                      </a:pPr>
                      <a:r>
                        <a:rPr lang="en-US" sz="1100" b="1" i="1" u="none" strike="noStrike" dirty="0" smtClean="0">
                          <a:effectLst/>
                          <a:latin typeface="Calibri" pitchFamily="34" charset="0"/>
                        </a:rPr>
                        <a:t>Goal 2</a:t>
                      </a:r>
                    </a:p>
                    <a:p>
                      <a:pPr marL="91440" indent="0" algn="l" fontAlgn="b">
                        <a:buFont typeface="+mj-lt"/>
                        <a:buNone/>
                      </a:pPr>
                      <a:r>
                        <a:rPr lang="en-US" sz="1100" u="none" strike="noStrike" dirty="0" smtClean="0">
                          <a:effectLst/>
                          <a:latin typeface="Calibri" pitchFamily="34" charset="0"/>
                        </a:rPr>
                        <a:t>Improve </a:t>
                      </a:r>
                      <a:r>
                        <a:rPr lang="en-US" sz="1100" u="none" strike="noStrike" dirty="0">
                          <a:effectLst/>
                          <a:latin typeface="Calibri" pitchFamily="34" charset="0"/>
                        </a:rPr>
                        <a:t>the scope, quality, and </a:t>
                      </a:r>
                      <a:r>
                        <a:rPr lang="en-US" sz="1100" u="none" strike="noStrike" dirty="0" smtClean="0">
                          <a:effectLst/>
                          <a:latin typeface="Calibri" pitchFamily="34" charset="0"/>
                        </a:rPr>
                        <a:t>efficiently </a:t>
                      </a:r>
                      <a:r>
                        <a:rPr lang="en-US" sz="1100" u="none" strike="noStrike" dirty="0">
                          <a:effectLst/>
                          <a:latin typeface="Calibri" pitchFamily="34" charset="0"/>
                        </a:rPr>
                        <a:t>of local public health services delivered in Central Mass</a:t>
                      </a:r>
                      <a:endParaRPr lang="en-US" sz="1100" b="0" i="0" u="none" strike="noStrike" dirty="0">
                        <a:solidFill>
                          <a:srgbClr val="000000"/>
                        </a:solidFill>
                        <a:effectLst/>
                        <a:latin typeface="Calibri" pitchFamily="34" charset="0"/>
                      </a:endParaRPr>
                    </a:p>
                  </a:txBody>
                  <a:tcPr marL="1654" marR="1654" marT="16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t">
                        <a:lnSpc>
                          <a:spcPct val="150000"/>
                        </a:lnSpc>
                      </a:pPr>
                      <a:r>
                        <a:rPr lang="en-US" sz="1100" u="none" strike="noStrike" dirty="0">
                          <a:effectLst/>
                          <a:latin typeface="Calibri" pitchFamily="34" charset="0"/>
                        </a:rPr>
                        <a:t>2.1: Strengthen the qualifications of public health workforce and provide </a:t>
                      </a:r>
                      <a:r>
                        <a:rPr lang="en-US" sz="1100" u="none" strike="noStrike" dirty="0" smtClean="0">
                          <a:effectLst/>
                          <a:latin typeface="Calibri" pitchFamily="34" charset="0"/>
                        </a:rPr>
                        <a:t>consist </a:t>
                      </a:r>
                      <a:r>
                        <a:rPr lang="en-US" sz="1100" u="none" strike="noStrike" dirty="0">
                          <a:effectLst/>
                          <a:latin typeface="Calibri" pitchFamily="34" charset="0"/>
                        </a:rPr>
                        <a:t>practice in </a:t>
                      </a:r>
                      <a:r>
                        <a:rPr lang="en-US" sz="1100" u="none" strike="noStrike" dirty="0" smtClean="0">
                          <a:effectLst/>
                          <a:latin typeface="Calibri" pitchFamily="34" charset="0"/>
                        </a:rPr>
                        <a:t>delivery</a:t>
                      </a:r>
                      <a:r>
                        <a:rPr lang="en-US" sz="1100" u="none" strike="noStrike" baseline="0" dirty="0" smtClean="0">
                          <a:effectLst/>
                          <a:latin typeface="Calibri" pitchFamily="34" charset="0"/>
                        </a:rPr>
                        <a:t> of services</a:t>
                      </a:r>
                      <a:endParaRPr lang="en-US" sz="1100" b="0" i="1"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2.1a: Conduct </a:t>
                      </a:r>
                      <a:r>
                        <a:rPr lang="en-US" sz="1100" u="none" strike="noStrike" dirty="0">
                          <a:effectLst/>
                          <a:latin typeface="Calibri" pitchFamily="34" charset="0"/>
                        </a:rPr>
                        <a:t>an assessment </a:t>
                      </a:r>
                      <a:r>
                        <a:rPr lang="en-US" sz="1100" u="none" strike="noStrike" dirty="0" smtClean="0">
                          <a:effectLst/>
                          <a:latin typeface="Calibri" pitchFamily="34" charset="0"/>
                        </a:rPr>
                        <a:t>to </a:t>
                      </a:r>
                      <a:r>
                        <a:rPr lang="en-US" sz="1100" u="none" strike="noStrike" dirty="0">
                          <a:effectLst/>
                          <a:latin typeface="Calibri" pitchFamily="34" charset="0"/>
                        </a:rPr>
                        <a:t>identify additional </a:t>
                      </a:r>
                      <a:r>
                        <a:rPr lang="en-US" sz="1100" u="none" strike="noStrike" dirty="0" smtClean="0">
                          <a:effectLst/>
                          <a:latin typeface="Calibri" pitchFamily="34" charset="0"/>
                        </a:rPr>
                        <a:t> staff training needs</a:t>
                      </a:r>
                      <a:endParaRPr lang="en-US" sz="1100" b="0" i="0" u="none" strike="noStrike" dirty="0">
                        <a:solidFill>
                          <a:srgbClr val="000000"/>
                        </a:solidFill>
                        <a:effectLst/>
                        <a:latin typeface="Calibri" pitchFamily="34" charset="0"/>
                      </a:endParaRPr>
                    </a:p>
                    <a:p>
                      <a:pPr marL="225425" indent="-106363" algn="l" fontAlgn="t">
                        <a:lnSpc>
                          <a:spcPct val="150000"/>
                        </a:lnSpc>
                        <a:buFont typeface="Arial" pitchFamily="34" charset="0"/>
                        <a:buChar char="•"/>
                      </a:pPr>
                      <a:r>
                        <a:rPr lang="en-US" sz="1100" u="none" strike="noStrike" dirty="0" smtClean="0">
                          <a:effectLst/>
                          <a:latin typeface="Calibri" pitchFamily="34" charset="0"/>
                        </a:rPr>
                        <a:t>2.1b: Conduct an </a:t>
                      </a:r>
                      <a:r>
                        <a:rPr lang="en-US" sz="1100" u="none" strike="noStrike" dirty="0">
                          <a:effectLst/>
                          <a:latin typeface="Calibri" pitchFamily="34" charset="0"/>
                        </a:rPr>
                        <a:t>analysis of each community's </a:t>
                      </a:r>
                      <a:r>
                        <a:rPr lang="en-US" sz="1100" u="none" strike="noStrike" dirty="0" smtClean="0">
                          <a:effectLst/>
                          <a:latin typeface="Calibri" pitchFamily="34" charset="0"/>
                        </a:rPr>
                        <a:t>regulatory </a:t>
                      </a:r>
                      <a:r>
                        <a:rPr lang="en-US" sz="1100" u="none" strike="noStrike" dirty="0">
                          <a:effectLst/>
                          <a:latin typeface="Calibri" pitchFamily="34" charset="0"/>
                        </a:rPr>
                        <a:t>capabilities, policies, and procedures</a:t>
                      </a:r>
                      <a:endParaRPr lang="en-US" sz="1100" b="0" i="0" u="none" strike="noStrike" dirty="0">
                        <a:solidFill>
                          <a:srgbClr val="000000"/>
                        </a:solidFill>
                        <a:effectLst/>
                        <a:latin typeface="Calibri" pitchFamily="34" charset="0"/>
                      </a:endParaRPr>
                    </a:p>
                  </a:txBody>
                  <a:tcPr marL="1654" marR="1654" marT="16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85800">
                <a:tc vMerge="1">
                  <a:txBody>
                    <a:bodyPr/>
                    <a:lstStyle/>
                    <a:p>
                      <a:endParaRPr lang="en-US"/>
                    </a:p>
                  </a:txBody>
                  <a:tcPr/>
                </a:tc>
                <a:tc>
                  <a:txBody>
                    <a:bodyPr/>
                    <a:lstStyle/>
                    <a:p>
                      <a:pPr marL="91440" algn="l" fontAlgn="t">
                        <a:lnSpc>
                          <a:spcPct val="150000"/>
                        </a:lnSpc>
                      </a:pPr>
                      <a:r>
                        <a:rPr lang="en-US" sz="1100" u="none" strike="noStrike" dirty="0">
                          <a:effectLst/>
                          <a:latin typeface="Calibri" pitchFamily="34" charset="0"/>
                        </a:rPr>
                        <a:t>2.2: Prepare for national accreditation by </a:t>
                      </a:r>
                      <a:r>
                        <a:rPr lang="en-US" sz="1100" u="none" strike="noStrike" dirty="0" smtClean="0">
                          <a:effectLst/>
                          <a:latin typeface="Calibri" pitchFamily="34" charset="0"/>
                        </a:rPr>
                        <a:t>2015</a:t>
                      </a:r>
                      <a:endParaRPr lang="en-US" sz="1100" b="0" i="1" u="none" strike="noStrike" dirty="0">
                        <a:solidFill>
                          <a:srgbClr val="000000"/>
                        </a:solidFill>
                        <a:effectLst/>
                        <a:latin typeface="Calibri" pitchFamily="34" charset="0"/>
                      </a:endParaRPr>
                    </a:p>
                    <a:p>
                      <a:pPr marL="225425" marR="0" indent="-106363" algn="l" defTabSz="914400" rtl="0" eaLnBrk="1" fontAlgn="t" latinLnBrk="0" hangingPunct="1">
                        <a:lnSpc>
                          <a:spcPct val="150000"/>
                        </a:lnSpc>
                        <a:spcBef>
                          <a:spcPts val="0"/>
                        </a:spcBef>
                        <a:spcAft>
                          <a:spcPts val="0"/>
                        </a:spcAft>
                        <a:buClrTx/>
                        <a:buSzTx/>
                        <a:buFont typeface="Arial" pitchFamily="34" charset="0"/>
                        <a:buChar char="•"/>
                        <a:tabLst/>
                        <a:defRPr/>
                      </a:pPr>
                      <a:r>
                        <a:rPr lang="en-US" sz="1100" u="none" strike="noStrike" dirty="0" smtClean="0">
                          <a:effectLst/>
                          <a:latin typeface="Calibri" pitchFamily="34" charset="0"/>
                        </a:rPr>
                        <a:t>2.2a: Utilize PHAB domains to guide RWJ work</a:t>
                      </a:r>
                      <a:endParaRPr lang="en-US" sz="1100" b="0" i="0" u="none" strike="noStrike" dirty="0" smtClean="0">
                        <a:solidFill>
                          <a:srgbClr val="000000"/>
                        </a:solidFill>
                        <a:effectLst/>
                        <a:latin typeface="Calibri" pitchFamily="34" charset="0"/>
                      </a:endParaRPr>
                    </a:p>
                    <a:p>
                      <a:pPr marL="91440" algn="r" fontAlgn="t">
                        <a:lnSpc>
                          <a:spcPct val="150000"/>
                        </a:lnSpc>
                      </a:pPr>
                      <a:endParaRPr lang="en-US" sz="1100" b="0" i="0" u="none" strike="noStrike" dirty="0">
                        <a:solidFill>
                          <a:srgbClr val="000000"/>
                        </a:solidFill>
                        <a:effectLst/>
                        <a:latin typeface="Calibri" pitchFamily="34" charset="0"/>
                      </a:endParaRPr>
                    </a:p>
                  </a:txBody>
                  <a:tcPr marL="1654" marR="1654" marT="16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20475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024744" cy="646664"/>
          </a:xfrm>
        </p:spPr>
        <p:txBody>
          <a:bodyPr>
            <a:normAutofit/>
          </a:bodyPr>
          <a:lstStyle/>
          <a:p>
            <a:r>
              <a:rPr lang="en-US" sz="2800" dirty="0" smtClean="0"/>
              <a:t>State Mandated Public Health Services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7196498"/>
              </p:ext>
            </p:extLst>
          </p:nvPr>
        </p:nvGraphicFramePr>
        <p:xfrm>
          <a:off x="685800" y="1295400"/>
          <a:ext cx="7772400" cy="5029207"/>
        </p:xfrm>
        <a:graphic>
          <a:graphicData uri="http://schemas.openxmlformats.org/drawingml/2006/table">
            <a:tbl>
              <a:tblPr firstRow="1" firstCol="1" bandRow="1" bandCol="1">
                <a:tableStyleId>{8A107856-5554-42FB-B03E-39F5DBC370BA}</a:tableStyleId>
              </a:tblPr>
              <a:tblGrid>
                <a:gridCol w="7772400"/>
              </a:tblGrid>
              <a:tr h="311987">
                <a:tc>
                  <a:txBody>
                    <a:bodyPr/>
                    <a:lstStyle/>
                    <a:p>
                      <a:pPr marL="0" marR="0">
                        <a:spcBef>
                          <a:spcPts val="0"/>
                        </a:spcBef>
                        <a:spcAft>
                          <a:spcPts val="0"/>
                        </a:spcAft>
                      </a:pPr>
                      <a:r>
                        <a:rPr lang="en-US" sz="1100" b="0" dirty="0">
                          <a:effectLst/>
                        </a:rPr>
                        <a:t>Records, Record Keeping, and </a:t>
                      </a:r>
                      <a:r>
                        <a:rPr lang="en-US" sz="1100" b="0" dirty="0" smtClean="0">
                          <a:effectLst/>
                        </a:rPr>
                        <a:t>Reporting</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Communicable Disease </a:t>
                      </a:r>
                      <a:r>
                        <a:rPr lang="en-US" sz="1100" b="0" dirty="0" smtClean="0">
                          <a:effectLst/>
                        </a:rPr>
                        <a:t>Control</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Enforce Sanitary Codes for </a:t>
                      </a:r>
                      <a:r>
                        <a:rPr lang="en-US" sz="1100" b="0" dirty="0" smtClean="0">
                          <a:effectLst/>
                        </a:rPr>
                        <a:t>Housing</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Enforce lead poisoning </a:t>
                      </a:r>
                      <a:r>
                        <a:rPr lang="en-US" sz="1100" b="0" dirty="0" smtClean="0">
                          <a:effectLst/>
                        </a:rPr>
                        <a:t>prevention</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Inspection of public facilities (e.g., restrooms) </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Ensure site for hazardous waste </a:t>
                      </a:r>
                      <a:r>
                        <a:rPr lang="en-US" sz="1100" b="0" dirty="0" smtClean="0">
                          <a:effectLst/>
                        </a:rPr>
                        <a:t>disposal</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Ensure site for solid waste </a:t>
                      </a:r>
                      <a:r>
                        <a:rPr lang="en-US" sz="1100" b="0" dirty="0" smtClean="0">
                          <a:effectLst/>
                        </a:rPr>
                        <a:t>disposal</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Ensure safe and adequate storage of medical and biological </a:t>
                      </a:r>
                      <a:r>
                        <a:rPr lang="en-US" sz="1100" b="0" dirty="0" smtClean="0">
                          <a:effectLst/>
                        </a:rPr>
                        <a:t>waste</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Enforce Title V codes for septic waste </a:t>
                      </a:r>
                      <a:r>
                        <a:rPr lang="en-US" sz="1100" b="0" dirty="0" smtClean="0">
                          <a:effectLst/>
                        </a:rPr>
                        <a:t>disposal</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Make rules and regulations for the removal, transportation and disposal of </a:t>
                      </a:r>
                      <a:r>
                        <a:rPr lang="en-US" sz="1100" b="0" dirty="0" smtClean="0">
                          <a:effectLst/>
                        </a:rPr>
                        <a:t>garbage</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Investigate nuisances that may be injurious to </a:t>
                      </a:r>
                      <a:r>
                        <a:rPr lang="en-US" sz="1100" b="0" dirty="0" smtClean="0">
                          <a:effectLst/>
                        </a:rPr>
                        <a:t>health</a:t>
                      </a:r>
                      <a:endParaRPr lang="en-US" sz="1100" b="0" dirty="0">
                        <a:effectLst/>
                        <a:latin typeface="Calibri" pitchFamily="34" charset="0"/>
                      </a:endParaRPr>
                    </a:p>
                  </a:txBody>
                  <a:tcPr anchor="ctr"/>
                </a:tc>
              </a:tr>
              <a:tr h="349402">
                <a:tc>
                  <a:txBody>
                    <a:bodyPr/>
                    <a:lstStyle/>
                    <a:p>
                      <a:pPr marL="0" marR="0">
                        <a:spcBef>
                          <a:spcPts val="0"/>
                        </a:spcBef>
                        <a:spcAft>
                          <a:spcPts val="0"/>
                        </a:spcAft>
                      </a:pPr>
                      <a:r>
                        <a:rPr lang="en-US" sz="1100" b="0" dirty="0">
                          <a:effectLst/>
                        </a:rPr>
                        <a:t>Issue permits for all food service </a:t>
                      </a:r>
                      <a:r>
                        <a:rPr lang="en-US" sz="1100" b="0" dirty="0" smtClean="0">
                          <a:effectLst/>
                        </a:rPr>
                        <a:t>establishments</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Inspect retail food establishments (temporary and permanent) at least two times per </a:t>
                      </a:r>
                      <a:r>
                        <a:rPr lang="en-US" sz="1100" b="0" dirty="0" smtClean="0">
                          <a:effectLst/>
                        </a:rPr>
                        <a:t>year</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Inspect and monitor quality of public pools and </a:t>
                      </a:r>
                      <a:r>
                        <a:rPr lang="en-US" sz="1100" b="0" dirty="0" smtClean="0">
                          <a:effectLst/>
                        </a:rPr>
                        <a:t>beaches</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Inspect camps, mobile home parks, and </a:t>
                      </a:r>
                      <a:r>
                        <a:rPr lang="en-US" sz="1100" b="0" dirty="0" smtClean="0">
                          <a:effectLst/>
                        </a:rPr>
                        <a:t>cabins</a:t>
                      </a:r>
                      <a:endParaRPr lang="en-US" sz="1100" b="0" dirty="0">
                        <a:effectLst/>
                        <a:latin typeface="Calibri" pitchFamily="34" charset="0"/>
                      </a:endParaRPr>
                    </a:p>
                  </a:txBody>
                  <a:tcPr anchor="ctr"/>
                </a:tc>
              </a:tr>
              <a:tr h="311987">
                <a:tc>
                  <a:txBody>
                    <a:bodyPr/>
                    <a:lstStyle/>
                    <a:p>
                      <a:pPr marL="0" marR="0">
                        <a:spcBef>
                          <a:spcPts val="0"/>
                        </a:spcBef>
                        <a:spcAft>
                          <a:spcPts val="0"/>
                        </a:spcAft>
                      </a:pPr>
                      <a:r>
                        <a:rPr lang="en-US" sz="1100" b="0" dirty="0">
                          <a:effectLst/>
                        </a:rPr>
                        <a:t>Enforce local and state smoking regulations</a:t>
                      </a:r>
                      <a:endParaRPr lang="en-US" sz="1100" b="0" dirty="0">
                        <a:effectLst/>
                        <a:latin typeface="Calibri" pitchFamily="34" charset="0"/>
                        <a:ea typeface="MS Mincho"/>
                      </a:endParaRPr>
                    </a:p>
                  </a:txBody>
                  <a:tcPr anchor="ctr"/>
                </a:tc>
              </a:tr>
            </a:tbl>
          </a:graphicData>
        </a:graphic>
      </p:graphicFrame>
    </p:spTree>
    <p:extLst>
      <p:ext uri="{BB962C8B-B14F-4D97-AF65-F5344CB8AC3E}">
        <p14:creationId xmlns:p14="http://schemas.microsoft.com/office/powerpoint/2010/main" val="3971156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43800" cy="722864"/>
          </a:xfrm>
        </p:spPr>
        <p:txBody>
          <a:bodyPr>
            <a:normAutofit/>
          </a:bodyPr>
          <a:lstStyle/>
          <a:p>
            <a:r>
              <a:rPr lang="en-US" dirty="0" smtClean="0"/>
              <a:t>Community Health Planning</a:t>
            </a:r>
            <a:endParaRPr lang="en-US" dirty="0"/>
          </a:p>
        </p:txBody>
      </p:sp>
      <p:sp>
        <p:nvSpPr>
          <p:cNvPr id="3" name="Content Placeholder 2"/>
          <p:cNvSpPr>
            <a:spLocks noGrp="1"/>
          </p:cNvSpPr>
          <p:nvPr>
            <p:ph idx="1"/>
          </p:nvPr>
        </p:nvSpPr>
        <p:spPr>
          <a:xfrm>
            <a:off x="685800" y="1371600"/>
            <a:ext cx="7772400" cy="4800600"/>
          </a:xfrm>
        </p:spPr>
        <p:txBody>
          <a:bodyPr>
            <a:normAutofit/>
          </a:bodyPr>
          <a:lstStyle/>
          <a:p>
            <a:r>
              <a:rPr lang="en-US" dirty="0" smtClean="0"/>
              <a:t>Year long assessment involving </a:t>
            </a:r>
            <a:r>
              <a:rPr lang="en-US" dirty="0"/>
              <a:t>o</a:t>
            </a:r>
            <a:r>
              <a:rPr lang="en-US" dirty="0" smtClean="0"/>
              <a:t>ver </a:t>
            </a:r>
            <a:r>
              <a:rPr lang="en-US" dirty="0"/>
              <a:t>125 community </a:t>
            </a:r>
            <a:r>
              <a:rPr lang="en-US" dirty="0" smtClean="0"/>
              <a:t>leaders and 90 </a:t>
            </a:r>
            <a:r>
              <a:rPr lang="en-US" dirty="0"/>
              <a:t>organizations</a:t>
            </a:r>
          </a:p>
          <a:p>
            <a:r>
              <a:rPr lang="en-US" dirty="0" smtClean="0"/>
              <a:t>Community Health Assessment (CHA) process involved extensive data collection and analysis </a:t>
            </a:r>
          </a:p>
          <a:p>
            <a:pPr lvl="1"/>
            <a:r>
              <a:rPr lang="en-US" dirty="0" smtClean="0"/>
              <a:t>State Data</a:t>
            </a:r>
          </a:p>
          <a:p>
            <a:pPr lvl="1"/>
            <a:r>
              <a:rPr lang="en-US" dirty="0" smtClean="0"/>
              <a:t>Focus Groups</a:t>
            </a:r>
          </a:p>
          <a:p>
            <a:pPr lvl="1"/>
            <a:r>
              <a:rPr lang="en-US" dirty="0" smtClean="0"/>
              <a:t>On-line Surveys</a:t>
            </a:r>
          </a:p>
          <a:p>
            <a:pPr lvl="1"/>
            <a:r>
              <a:rPr lang="en-US" dirty="0" smtClean="0"/>
              <a:t>Key Informant Interviews</a:t>
            </a:r>
          </a:p>
        </p:txBody>
      </p:sp>
    </p:spTree>
    <p:extLst>
      <p:ext uri="{BB962C8B-B14F-4D97-AF65-F5344CB8AC3E}">
        <p14:creationId xmlns:p14="http://schemas.microsoft.com/office/powerpoint/2010/main" val="3392329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692</TotalTime>
  <Words>1450</Words>
  <Application>Microsoft Office PowerPoint</Application>
  <PresentationFormat>On-screen Show (4:3)</PresentationFormat>
  <Paragraphs>163</Paragraphs>
  <Slides>17</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Austin</vt:lpstr>
      <vt:lpstr>Worksheet</vt:lpstr>
      <vt:lpstr>Central Massachusetts Regional Public Health Alliance</vt:lpstr>
      <vt:lpstr>PowerPoint Presentation</vt:lpstr>
      <vt:lpstr>The 10 Essential Public Health Services</vt:lpstr>
      <vt:lpstr>History</vt:lpstr>
      <vt:lpstr>Alliance Structure</vt:lpstr>
      <vt:lpstr>Major Goals</vt:lpstr>
      <vt:lpstr>Robert Wood Johnson Foundation  Grant</vt:lpstr>
      <vt:lpstr>State Mandated Public Health Services</vt:lpstr>
      <vt:lpstr>Community Health Planning</vt:lpstr>
      <vt:lpstr>Community Health Improvement Plan (CHIP)</vt:lpstr>
      <vt:lpstr>PowerPoint Presentation</vt:lpstr>
      <vt:lpstr>PowerPoint Presentation</vt:lpstr>
      <vt:lpstr>Financial Picture</vt:lpstr>
      <vt:lpstr>PowerPoint Presentation</vt:lpstr>
      <vt:lpstr>Accreditation </vt:lpstr>
      <vt:lpstr>Benefits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Cathcart, Erin</dc:creator>
  <cp:lastModifiedBy>Brindisi, Derek S.</cp:lastModifiedBy>
  <cp:revision>32</cp:revision>
  <dcterms:created xsi:type="dcterms:W3CDTF">2013-09-30T15:20:17Z</dcterms:created>
  <dcterms:modified xsi:type="dcterms:W3CDTF">2013-10-03T15:42:33Z</dcterms:modified>
</cp:coreProperties>
</file>